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7" r:id="rId2"/>
    <p:sldId id="275" r:id="rId3"/>
    <p:sldId id="261" r:id="rId4"/>
    <p:sldId id="258" r:id="rId5"/>
    <p:sldId id="262" r:id="rId6"/>
    <p:sldId id="263" r:id="rId7"/>
    <p:sldId id="279" r:id="rId8"/>
    <p:sldId id="265" r:id="rId9"/>
    <p:sldId id="281" r:id="rId10"/>
    <p:sldId id="282" r:id="rId11"/>
    <p:sldId id="283" r:id="rId12"/>
    <p:sldId id="287" r:id="rId13"/>
    <p:sldId id="286" r:id="rId14"/>
    <p:sldId id="284" r:id="rId15"/>
    <p:sldId id="268" r:id="rId16"/>
    <p:sldId id="276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42" autoAdjust="0"/>
  </p:normalViewPr>
  <p:slideViewPr>
    <p:cSldViewPr>
      <p:cViewPr>
        <p:scale>
          <a:sx n="100" d="100"/>
          <a:sy n="100" d="100"/>
        </p:scale>
        <p:origin x="-1848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08717-E006-4856-9D13-814F79F02474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A993A-1E8D-4D56-BF4D-778516F5E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302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A993A-1E8D-4D56-BF4D-778516F5E1A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38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A993A-1E8D-4D56-BF4D-778516F5E1A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529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A993A-1E8D-4D56-BF4D-778516F5E1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46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A993A-1E8D-4D56-BF4D-778516F5E1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46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A993A-1E8D-4D56-BF4D-778516F5E1A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779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A993A-1E8D-4D56-BF4D-778516F5E1A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779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A993A-1E8D-4D56-BF4D-778516F5E1A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21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DB655-7344-439F-8EBD-1A003144BB70}" type="datetimeFigureOut">
              <a:rPr lang="ko-KR" altLang="en-US" smtClean="0"/>
              <a:t>2017-06-14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D02BD-AA8A-49DB-93BD-E8D5DFCCA44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0" y="1699219"/>
            <a:ext cx="9144000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61825" y="1114444"/>
            <a:ext cx="717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+mj-ea"/>
                <a:ea typeface="+mj-ea"/>
                <a:cs typeface="Arial Unicode MS" pitchFamily="50" charset="-127"/>
              </a:rPr>
              <a:t>Classification of the Motor Imagery</a:t>
            </a:r>
            <a:endParaRPr lang="ko-KR" altLang="en-US" sz="3200" b="1" dirty="0">
              <a:latin typeface="+mj-ea"/>
              <a:ea typeface="+mj-ea"/>
              <a:cs typeface="Arial Unicode MS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5038" y="4864983"/>
            <a:ext cx="8146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 smtClean="0">
                <a:latin typeface="Century Gothic" pitchFamily="34" charset="0"/>
              </a:rPr>
              <a:t>2017.6.14</a:t>
            </a:r>
            <a:endParaRPr lang="ko-KR" altLang="en-US" sz="1100" b="1" dirty="0">
              <a:latin typeface="Century Gothic" pitchFamily="34" charset="0"/>
            </a:endParaRPr>
          </a:p>
        </p:txBody>
      </p:sp>
      <p:pic>
        <p:nvPicPr>
          <p:cNvPr id="10" name="Picture 4" descr="http://www.yesbag.com/shop/img/items/globalsymbol_eng2_large%20%EC%98%81%EB%AC%B82%EC%A4%84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218" y="6030016"/>
            <a:ext cx="1306782" cy="43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tec.at/var/plain_site/storage/images/media/images/products/gbcisys/rehabci/25359-1-eng-GB/RehaBC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057" y="2631579"/>
            <a:ext cx="2982888" cy="227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141932" y="5205100"/>
            <a:ext cx="296085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1100" dirty="0">
                <a:latin typeface="Century Gothic" pitchFamily="34" charset="0"/>
              </a:rPr>
              <a:t>In-</a:t>
            </a:r>
            <a:r>
              <a:rPr lang="en-US" altLang="ko-KR" sz="1100" dirty="0" err="1">
                <a:latin typeface="Century Gothic" pitchFamily="34" charset="0"/>
              </a:rPr>
              <a:t>Nae</a:t>
            </a:r>
            <a:r>
              <a:rPr lang="en-US" altLang="ko-KR" sz="1100" dirty="0">
                <a:latin typeface="Century Gothic" pitchFamily="34" charset="0"/>
              </a:rPr>
              <a:t> </a:t>
            </a:r>
            <a:r>
              <a:rPr lang="en-US" altLang="ko-KR" sz="1100" dirty="0" smtClean="0">
                <a:latin typeface="Century Gothic" pitchFamily="34" charset="0"/>
              </a:rPr>
              <a:t>Wang</a:t>
            </a:r>
          </a:p>
          <a:p>
            <a:pPr algn="ctr">
              <a:lnSpc>
                <a:spcPct val="100000"/>
              </a:lnSpc>
            </a:pPr>
            <a:r>
              <a:rPr lang="en-US" altLang="ko-KR" sz="1100" dirty="0" err="1" smtClean="0">
                <a:latin typeface="Century Gothic" pitchFamily="34" charset="0"/>
              </a:rPr>
              <a:t>Hyung-Joon</a:t>
            </a:r>
            <a:r>
              <a:rPr lang="en-US" altLang="ko-KR" sz="1100" dirty="0" smtClean="0">
                <a:latin typeface="Century Gothic" pitchFamily="34" charset="0"/>
              </a:rPr>
              <a:t> </a:t>
            </a:r>
            <a:r>
              <a:rPr lang="en-US" altLang="ko-KR" sz="1100" dirty="0">
                <a:latin typeface="Century Gothic" pitchFamily="34" charset="0"/>
              </a:rPr>
              <a:t>Moon </a:t>
            </a:r>
          </a:p>
          <a:p>
            <a:pPr algn="ctr">
              <a:lnSpc>
                <a:spcPct val="100000"/>
              </a:lnSpc>
            </a:pPr>
            <a:r>
              <a:rPr lang="en-US" altLang="ko-KR" sz="1100" dirty="0" smtClean="0">
                <a:latin typeface="Century Gothic" pitchFamily="34" charset="0"/>
              </a:rPr>
              <a:t>Yong-</a:t>
            </a:r>
            <a:r>
              <a:rPr lang="en-US" altLang="ko-KR" sz="1100" dirty="0" err="1" smtClean="0">
                <a:latin typeface="Century Gothic" pitchFamily="34" charset="0"/>
              </a:rPr>
              <a:t>Jeong</a:t>
            </a:r>
            <a:r>
              <a:rPr lang="en-US" altLang="ko-KR" sz="1100" dirty="0" smtClean="0">
                <a:latin typeface="Century Gothic" pitchFamily="34" charset="0"/>
              </a:rPr>
              <a:t> Kim</a:t>
            </a:r>
            <a:endParaRPr lang="en-US" altLang="ko-KR" sz="1100" dirty="0">
              <a:latin typeface="Century Gothic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5462" y="5834"/>
            <a:ext cx="44614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Pattern Recognition and Machine Learning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TERM PROJECT</a:t>
            </a:r>
          </a:p>
        </p:txBody>
      </p:sp>
    </p:spTree>
    <p:extLst>
      <p:ext uri="{BB962C8B-B14F-4D97-AF65-F5344CB8AC3E}">
        <p14:creationId xmlns:p14="http://schemas.microsoft.com/office/powerpoint/2010/main" val="273979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5379" y="508834"/>
            <a:ext cx="441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2. 1D Conv Net (Results)</a:t>
            </a:r>
            <a:endParaRPr lang="ko-KR" altLang="en-US" sz="2800" b="1" dirty="0">
              <a:latin typeface="+mn-ea"/>
              <a:cs typeface="Arial Unicode MS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3828" y="3827909"/>
            <a:ext cx="2052736" cy="55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 smtClean="0">
                <a:latin typeface="Century Gothic" pitchFamily="34" charset="0"/>
              </a:rPr>
              <a:t>In very Deep</a:t>
            </a:r>
          </a:p>
        </p:txBody>
      </p:sp>
      <p:pic>
        <p:nvPicPr>
          <p:cNvPr id="4102" name="Picture 6" descr="C:\Drive_D\META_MIND\1701_패턴인식\project_EEG\DEEP_CNN_early st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293096"/>
            <a:ext cx="3314832" cy="247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Drive_D\META_MIND\1701_패턴인식\project_EEG\CNN_norm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69467"/>
            <a:ext cx="3314832" cy="247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Drive_D\META_MIND\1701_패턴인식\project_EEG\CNN_normal_earl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599580"/>
            <a:ext cx="3314832" cy="247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Drive_D\META_MIND\1701_패턴인식\project_EEG\DEEP_CN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316434"/>
            <a:ext cx="3314832" cy="247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6438900" y="5805264"/>
            <a:ext cx="653380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364088" y="2649587"/>
            <a:ext cx="653380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18791" y="2649587"/>
            <a:ext cx="163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Early </a:t>
            </a:r>
            <a:r>
              <a:rPr lang="en-US" altLang="ko-KR" b="1" dirty="0" smtClean="0">
                <a:solidFill>
                  <a:srgbClr val="FF0000"/>
                </a:solidFill>
              </a:rPr>
              <a:t>Stop here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09767" y="5808129"/>
            <a:ext cx="163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Early </a:t>
            </a:r>
            <a:r>
              <a:rPr lang="en-US" altLang="ko-KR" b="1" dirty="0" smtClean="0">
                <a:solidFill>
                  <a:srgbClr val="FF0000"/>
                </a:solidFill>
              </a:rPr>
              <a:t>Stop here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3828" y="1160909"/>
            <a:ext cx="4308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 smtClean="0">
                <a:latin typeface="Century Gothic" pitchFamily="34" charset="0"/>
              </a:rPr>
              <a:t>In Not so Deep</a:t>
            </a: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0" y="505247"/>
            <a:ext cx="9144000" cy="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142852"/>
            <a:ext cx="1698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  <a:cs typeface="Arial Unicode MS" pitchFamily="50" charset="-127"/>
              </a:rPr>
              <a:t>II. </a:t>
            </a:r>
            <a:r>
              <a:rPr lang="en-US" altLang="ko-KR" sz="1200" dirty="0" smtClean="0">
                <a:latin typeface="+mj-ea"/>
                <a:ea typeface="+mj-ea"/>
              </a:rPr>
              <a:t>Methods &amp; Results</a:t>
            </a:r>
            <a:endParaRPr lang="ko-KR" altLang="en-US" sz="1200" dirty="0">
              <a:latin typeface="+mj-ea"/>
              <a:ea typeface="+mj-ea"/>
              <a:cs typeface="Arial Unicode MS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593365" y="5555180"/>
            <a:ext cx="354186" cy="3513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7824" y="5555180"/>
            <a:ext cx="1638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enlightenment (?)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13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5379" y="508834"/>
            <a:ext cx="7965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2. 1D Conv Net (Results – 10fold cross valid.)</a:t>
            </a:r>
            <a:endParaRPr lang="ko-KR" altLang="en-US" sz="2800" b="1" dirty="0">
              <a:latin typeface="+mn-ea"/>
              <a:cs typeface="Arial Unicode MS" pitchFamily="50" charset="-127"/>
            </a:endParaRPr>
          </a:p>
        </p:txBody>
      </p:sp>
      <p:pic>
        <p:nvPicPr>
          <p:cNvPr id="5122" name="Picture 2" descr="C:\Drive_D\META_MIND\1701_패턴인식\project_EEG\confusion 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" y="2749050"/>
            <a:ext cx="4667222" cy="348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3828" y="1160909"/>
            <a:ext cx="6756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 smtClean="0">
                <a:latin typeface="Century Gothic" pitchFamily="34" charset="0"/>
              </a:rPr>
              <a:t>It worked quite well, but </a:t>
            </a:r>
            <a:r>
              <a:rPr lang="en-US" altLang="ko-KR" b="1" dirty="0">
                <a:latin typeface="Century Gothic" pitchFamily="34" charset="0"/>
              </a:rPr>
              <a:t>not </a:t>
            </a:r>
            <a:r>
              <a:rPr lang="en-US" altLang="ko-KR" b="1" dirty="0" err="1">
                <a:latin typeface="Century Gothic" pitchFamily="34" charset="0"/>
              </a:rPr>
              <a:t>not</a:t>
            </a:r>
            <a:r>
              <a:rPr lang="en-US" altLang="ko-KR" b="1" dirty="0">
                <a:latin typeface="Century Gothic" pitchFamily="34" charset="0"/>
              </a:rPr>
              <a:t> satisfied</a:t>
            </a:r>
            <a:r>
              <a:rPr lang="en-US" altLang="ko-KR" b="1" dirty="0" smtClean="0">
                <a:latin typeface="Century Gothic" pitchFamily="34" charset="0"/>
              </a:rPr>
              <a:t>. (failed in subj 3)</a:t>
            </a:r>
            <a:endParaRPr lang="en-US" altLang="ko-KR" b="1" dirty="0">
              <a:latin typeface="Century Gothic" pitchFamily="34" charset="0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700431"/>
              </p:ext>
            </p:extLst>
          </p:nvPr>
        </p:nvGraphicFramePr>
        <p:xfrm>
          <a:off x="5344136" y="2996952"/>
          <a:ext cx="3476336" cy="29395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64016">
                  <a:extLst>
                    <a:ext uri="{9D8B030D-6E8A-4147-A177-3AD203B41FA5}">
                      <a16:colId xmlns="" xmlns:a16="http://schemas.microsoft.com/office/drawing/2014/main" val="1611006249"/>
                    </a:ext>
                  </a:extLst>
                </a:gridCol>
                <a:gridCol w="1356160">
                  <a:extLst>
                    <a:ext uri="{9D8B030D-6E8A-4147-A177-3AD203B41FA5}">
                      <a16:colId xmlns="" xmlns:a16="http://schemas.microsoft.com/office/drawing/2014/main" val="2981753058"/>
                    </a:ext>
                  </a:extLst>
                </a:gridCol>
                <a:gridCol w="1356160"/>
              </a:tblGrid>
              <a:tr h="445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entury Gothic" pitchFamily="34" charset="0"/>
                        </a:rPr>
                        <a:t>S</a:t>
                      </a:r>
                      <a:r>
                        <a:rPr lang="en-US" altLang="ko-KR" sz="1200" dirty="0" smtClean="0">
                          <a:latin typeface="Century Gothic" pitchFamily="34" charset="0"/>
                        </a:rPr>
                        <a:t>ubject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Century Gothic" pitchFamily="34" charset="0"/>
                        </a:rPr>
                        <a:t>1D-ConV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Century Gothic" pitchFamily="34" charset="0"/>
                        </a:rPr>
                        <a:t>LDA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882643772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entury Gothic" pitchFamily="34" charset="0"/>
                        </a:rPr>
                        <a:t>aa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 smtClean="0">
                          <a:latin typeface="Century Gothic" pitchFamily="34" charset="0"/>
                        </a:rPr>
                        <a:t>0.86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>
                          <a:latin typeface="Century Gothic" pitchFamily="34" charset="0"/>
                        </a:rPr>
                        <a:t>0.82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29577821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entury Gothic" pitchFamily="34" charset="0"/>
                        </a:rPr>
                        <a:t>al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 smtClean="0">
                          <a:latin typeface="Century Gothic" pitchFamily="34" charset="0"/>
                        </a:rPr>
                        <a:t>0.95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>
                          <a:latin typeface="Century Gothic" pitchFamily="34" charset="0"/>
                        </a:rPr>
                        <a:t>0.97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031140292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entury Gothic" pitchFamily="34" charset="0"/>
                        </a:rPr>
                        <a:t>av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 smtClean="0">
                          <a:latin typeface="Century Gothic" pitchFamily="34" charset="0"/>
                        </a:rPr>
                        <a:t>-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>
                          <a:latin typeface="Century Gothic" pitchFamily="34" charset="0"/>
                        </a:rPr>
                        <a:t>0.72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789970283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entury Gothic" pitchFamily="34" charset="0"/>
                        </a:rPr>
                        <a:t>aw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>
                          <a:latin typeface="Century Gothic" pitchFamily="34" charset="0"/>
                        </a:rPr>
                        <a:t>0.95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>
                          <a:latin typeface="Century Gothic" pitchFamily="34" charset="0"/>
                        </a:rPr>
                        <a:t>0.95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175655619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entury Gothic" pitchFamily="34" charset="0"/>
                        </a:rPr>
                        <a:t>ay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 smtClean="0">
                          <a:latin typeface="Century Gothic" pitchFamily="34" charset="0"/>
                        </a:rPr>
                        <a:t>0.90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>
                          <a:latin typeface="Century Gothic" pitchFamily="34" charset="0"/>
                        </a:rPr>
                        <a:t>0.95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276961821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Century Gothic" pitchFamily="34" charset="0"/>
                        </a:rPr>
                        <a:t>Avg.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b="1" kern="1200" dirty="0" smtClean="0">
                          <a:solidFill>
                            <a:srgbClr val="FF0000"/>
                          </a:solidFill>
                          <a:latin typeface="Century Gothic" pitchFamily="34" charset="0"/>
                        </a:rPr>
                        <a:t>0.91</a:t>
                      </a:r>
                      <a:r>
                        <a:rPr lang="en-US" altLang="ko-KR" sz="1200" b="1" kern="1200" baseline="0" dirty="0" smtClean="0">
                          <a:solidFill>
                            <a:srgbClr val="FF0000"/>
                          </a:solidFill>
                          <a:latin typeface="Century Gothic" pitchFamily="34" charset="0"/>
                        </a:rPr>
                        <a:t> (?)</a:t>
                      </a:r>
                      <a:endParaRPr lang="en-US" altLang="ko-KR" sz="1200" b="1" kern="1200" dirty="0">
                        <a:solidFill>
                          <a:srgbClr val="FF0000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Century Gothic" pitchFamily="34" charset="0"/>
                        </a:rPr>
                        <a:t>0.88 </a:t>
                      </a:r>
                      <a:endParaRPr lang="en-US" altLang="ko-KR" sz="1200" b="1" kern="1200" dirty="0">
                        <a:solidFill>
                          <a:srgbClr val="FF0000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976388432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024238" y="2006394"/>
            <a:ext cx="4119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Century Gothic" pitchFamily="34" charset="0"/>
              </a:rPr>
              <a:t>The classification results of </a:t>
            </a:r>
            <a:r>
              <a:rPr lang="en-US" altLang="ko-KR" sz="1600" b="1" dirty="0" smtClean="0">
                <a:latin typeface="Century Gothic" pitchFamily="34" charset="0"/>
              </a:rPr>
              <a:t>1D Conv</a:t>
            </a:r>
            <a:endParaRPr lang="en-US" altLang="ko-KR" sz="1600" b="1" dirty="0">
              <a:latin typeface="Century Gothic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6039" y="2054019"/>
            <a:ext cx="3816424" cy="99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Century Gothic" pitchFamily="34" charset="0"/>
              </a:rPr>
              <a:t>Confusion Matrix for one sample test-set</a:t>
            </a:r>
          </a:p>
        </p:txBody>
      </p:sp>
      <p:sp>
        <p:nvSpPr>
          <p:cNvPr id="2" name="타원 1"/>
          <p:cNvSpPr/>
          <p:nvPr/>
        </p:nvSpPr>
        <p:spPr>
          <a:xfrm>
            <a:off x="2799683" y="3318892"/>
            <a:ext cx="1080120" cy="100811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87624" y="4869160"/>
            <a:ext cx="661367" cy="61727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0" y="505247"/>
            <a:ext cx="9144000" cy="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317829" y="345361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17829" y="387271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317829" y="470139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17829" y="510144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142852"/>
            <a:ext cx="1698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  <a:cs typeface="Arial Unicode MS" pitchFamily="50" charset="-127"/>
              </a:rPr>
              <a:t>II. </a:t>
            </a:r>
            <a:r>
              <a:rPr lang="en-US" altLang="ko-KR" sz="1200" dirty="0" smtClean="0">
                <a:latin typeface="+mj-ea"/>
                <a:ea typeface="+mj-ea"/>
              </a:rPr>
              <a:t>Methods &amp; Results</a:t>
            </a:r>
            <a:endParaRPr lang="ko-KR" altLang="en-US" sz="1200" dirty="0">
              <a:latin typeface="+mj-ea"/>
              <a:ea typeface="+mj-ea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51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5379" y="508834"/>
            <a:ext cx="29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2. </a:t>
            </a:r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A few lessons</a:t>
            </a:r>
            <a:endParaRPr lang="ko-KR" altLang="en-US" sz="2800" b="1" dirty="0">
              <a:latin typeface="+mn-ea"/>
              <a:cs typeface="Arial Unicode MS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3828" y="1160909"/>
            <a:ext cx="8556644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 smtClean="0">
                <a:latin typeface="Century Gothic" pitchFamily="34" charset="0"/>
              </a:rPr>
              <a:t>A Deep 1D-ConvNet can be used for Signa</a:t>
            </a:r>
            <a:r>
              <a:rPr lang="en-US" altLang="ko-KR" b="1" dirty="0" smtClean="0">
                <a:latin typeface="Century Gothic" pitchFamily="34" charset="0"/>
              </a:rPr>
              <a:t>l-type Data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altLang="ko-KR" b="1" dirty="0" smtClean="0">
                <a:latin typeface="Century Gothic" pitchFamily="34" charset="0"/>
              </a:rPr>
              <a:t>Even if the DATA is not so big (~ 2 hundreds)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 smtClean="0">
                <a:latin typeface="Century Gothic" pitchFamily="34" charset="0"/>
              </a:rPr>
              <a:t>But the performance would not be sure to be better than other ML.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 smtClean="0">
                <a:latin typeface="Century Gothic" pitchFamily="34" charset="0"/>
              </a:rPr>
              <a:t>Too many parameters exists in the Nets (as known well)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200" b="1" dirty="0" err="1" smtClean="0">
                <a:solidFill>
                  <a:srgbClr val="0033CC"/>
                </a:solidFill>
                <a:latin typeface="Century Gothic" pitchFamily="34" charset="0"/>
              </a:rPr>
              <a:t>Num</a:t>
            </a:r>
            <a:r>
              <a:rPr lang="en-US" altLang="ko-KR" sz="1200" b="1" dirty="0" smtClean="0">
                <a:solidFill>
                  <a:srgbClr val="0033CC"/>
                </a:solidFill>
                <a:latin typeface="Century Gothic" pitchFamily="34" charset="0"/>
              </a:rPr>
              <a:t> of Layers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200" b="1" dirty="0" err="1" smtClean="0">
                <a:solidFill>
                  <a:srgbClr val="0033CC"/>
                </a:solidFill>
                <a:latin typeface="Century Gothic" pitchFamily="34" charset="0"/>
              </a:rPr>
              <a:t>Num</a:t>
            </a:r>
            <a:r>
              <a:rPr lang="en-US" altLang="ko-KR" sz="1200" b="1" dirty="0" smtClean="0">
                <a:solidFill>
                  <a:srgbClr val="0033CC"/>
                </a:solidFill>
                <a:latin typeface="Century Gothic" pitchFamily="34" charset="0"/>
              </a:rPr>
              <a:t> of Filters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200" b="1" dirty="0" smtClean="0">
                <a:solidFill>
                  <a:srgbClr val="0033CC"/>
                </a:solidFill>
                <a:latin typeface="Century Gothic" pitchFamily="34" charset="0"/>
              </a:rPr>
              <a:t>Size of Filters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200" b="1" dirty="0" smtClean="0">
                <a:solidFill>
                  <a:srgbClr val="0033CC"/>
                </a:solidFill>
                <a:latin typeface="Century Gothic" pitchFamily="34" charset="0"/>
              </a:rPr>
              <a:t>Location of Layers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200" b="1" dirty="0" smtClean="0">
                <a:solidFill>
                  <a:srgbClr val="0033CC"/>
                </a:solidFill>
                <a:latin typeface="Century Gothic" pitchFamily="34" charset="0"/>
              </a:rPr>
              <a:t>Activation function parameters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200" b="1" dirty="0" smtClean="0">
                <a:solidFill>
                  <a:srgbClr val="0033CC"/>
                </a:solidFill>
                <a:latin typeface="Century Gothic" pitchFamily="34" charset="0"/>
              </a:rPr>
              <a:t>Drop out ratio</a:t>
            </a:r>
            <a:endParaRPr lang="en-US" altLang="ko-KR" sz="1200" b="1" dirty="0" smtClean="0">
              <a:solidFill>
                <a:srgbClr val="0033CC"/>
              </a:solidFill>
              <a:latin typeface="Century Gothic" pitchFamily="34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200" b="1" dirty="0" smtClean="0">
                <a:solidFill>
                  <a:srgbClr val="0033CC"/>
                </a:solidFill>
                <a:latin typeface="Century Gothic" pitchFamily="34" charset="0"/>
              </a:rPr>
              <a:t>…so on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 smtClean="0">
                <a:solidFill>
                  <a:prstClr val="black"/>
                </a:solidFill>
                <a:latin typeface="Century Gothic" pitchFamily="34" charset="0"/>
              </a:rPr>
              <a:t>      =&gt; One key we considered was the control of </a:t>
            </a:r>
            <a:r>
              <a:rPr lang="en-US" altLang="ko-KR" sz="1400" b="1" dirty="0" err="1" smtClean="0">
                <a:solidFill>
                  <a:prstClr val="black"/>
                </a:solidFill>
                <a:latin typeface="Century Gothic" pitchFamily="34" charset="0"/>
              </a:rPr>
              <a:t>Num</a:t>
            </a:r>
            <a:r>
              <a:rPr lang="en-US" altLang="ko-KR" sz="1400" b="1" dirty="0" smtClean="0">
                <a:solidFill>
                  <a:prstClr val="black"/>
                </a:solidFill>
                <a:latin typeface="Century Gothic" pitchFamily="34" charset="0"/>
              </a:rPr>
              <a:t> of </a:t>
            </a:r>
            <a:r>
              <a:rPr lang="en-US" altLang="ko-KR" sz="1400" b="1" dirty="0">
                <a:solidFill>
                  <a:prstClr val="black"/>
                </a:solidFill>
                <a:latin typeface="Century Gothic" pitchFamily="34" charset="0"/>
              </a:rPr>
              <a:t>T</a:t>
            </a:r>
            <a:r>
              <a:rPr lang="en-US" altLang="ko-KR" sz="1400" b="1" dirty="0" smtClean="0">
                <a:solidFill>
                  <a:prstClr val="black"/>
                </a:solidFill>
                <a:latin typeface="Century Gothic" pitchFamily="34" charset="0"/>
              </a:rPr>
              <a:t>otal parameters</a:t>
            </a:r>
            <a:endParaRPr lang="en-US" altLang="ko-KR" sz="1050" b="1" dirty="0">
              <a:solidFill>
                <a:srgbClr val="0033CC"/>
              </a:solidFill>
              <a:latin typeface="Century Gothic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0033CC"/>
                </a:solidFill>
                <a:latin typeface="Century Gothic" pitchFamily="34" charset="0"/>
              </a:rPr>
              <a:t>	</a:t>
            </a:r>
            <a:r>
              <a:rPr lang="en-US" altLang="ko-KR" sz="1200" b="1" dirty="0" smtClean="0">
                <a:solidFill>
                  <a:srgbClr val="FF0000"/>
                </a:solidFill>
                <a:latin typeface="Century Gothic" pitchFamily="34" charset="0"/>
              </a:rPr>
              <a:t>in this case, we tried to keep them as 15~30k.</a:t>
            </a:r>
            <a:endParaRPr lang="en-US" altLang="ko-KR" b="1" dirty="0" smtClean="0">
              <a:solidFill>
                <a:srgbClr val="FF0000"/>
              </a:solidFill>
              <a:latin typeface="Century Gothic" pitchFamily="34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0" y="505247"/>
            <a:ext cx="9144000" cy="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142852"/>
            <a:ext cx="1698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  <a:cs typeface="Arial Unicode MS" pitchFamily="50" charset="-127"/>
              </a:rPr>
              <a:t>II. </a:t>
            </a:r>
            <a:r>
              <a:rPr lang="en-US" altLang="ko-KR" sz="1200" dirty="0" smtClean="0">
                <a:latin typeface="+mj-ea"/>
                <a:ea typeface="+mj-ea"/>
              </a:rPr>
              <a:t>Methods &amp; Results</a:t>
            </a:r>
            <a:endParaRPr lang="ko-KR" altLang="en-US" sz="1200" dirty="0">
              <a:latin typeface="+mj-ea"/>
              <a:ea typeface="+mj-ea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5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5379" y="508834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2. </a:t>
            </a:r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2D </a:t>
            </a:r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Conv </a:t>
            </a:r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Net</a:t>
            </a:r>
            <a:endParaRPr lang="ko-KR" altLang="en-US" sz="2800" b="1" dirty="0">
              <a:latin typeface="+mn-ea"/>
              <a:cs typeface="Arial Unicode MS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3828" y="1160909"/>
            <a:ext cx="6756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 smtClean="0">
                <a:latin typeface="Century Gothic" pitchFamily="34" charset="0"/>
              </a:rPr>
              <a:t>For the next step, we go to 2D Conv Net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 smtClean="0">
                <a:latin typeface="Century Gothic" pitchFamily="34" charset="0"/>
              </a:rPr>
              <a:t>The results are included in the Final Report(Hopefully)</a:t>
            </a:r>
            <a:endParaRPr lang="en-US" altLang="ko-KR" b="1" dirty="0">
              <a:latin typeface="Century Gothic" pitchFamily="34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0" y="505247"/>
            <a:ext cx="9144000" cy="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142852"/>
            <a:ext cx="1698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  <a:cs typeface="Arial Unicode MS" pitchFamily="50" charset="-127"/>
              </a:rPr>
              <a:t>II. </a:t>
            </a:r>
            <a:r>
              <a:rPr lang="en-US" altLang="ko-KR" sz="1200" dirty="0" smtClean="0">
                <a:latin typeface="+mj-ea"/>
                <a:ea typeface="+mj-ea"/>
              </a:rPr>
              <a:t>Methods &amp; Results</a:t>
            </a:r>
            <a:endParaRPr lang="ko-KR" altLang="en-US" sz="1200" dirty="0">
              <a:latin typeface="+mj-ea"/>
              <a:ea typeface="+mj-ea"/>
              <a:cs typeface="Arial Unicode MS" pitchFamily="50" charset="-127"/>
            </a:endParaRPr>
          </a:p>
        </p:txBody>
      </p:sp>
      <p:pic>
        <p:nvPicPr>
          <p:cNvPr id="19" name="Picture 2" descr="http://archive.cnx.org/resources/0d463503afb79f9dad3dbf4636cf9c6c8aa49b00/spectrum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636912"/>
            <a:ext cx="457887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" r="6012"/>
          <a:stretch/>
        </p:blipFill>
        <p:spPr>
          <a:xfrm>
            <a:off x="0" y="3587873"/>
            <a:ext cx="4152900" cy="152067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05660" y="2924944"/>
            <a:ext cx="3336390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Century Gothic" pitchFamily="34" charset="0"/>
              </a:rPr>
              <a:t>By using spectrogram,</a:t>
            </a:r>
          </a:p>
          <a:p>
            <a:r>
              <a:rPr lang="en-US" altLang="ko-KR" sz="1400" b="1" dirty="0" smtClean="0">
                <a:latin typeface="Century Gothic" pitchFamily="34" charset="0"/>
              </a:rPr>
              <a:t>We can make an image from Wave</a:t>
            </a:r>
            <a:endParaRPr lang="ko-KR" altLang="en-US" sz="1400" b="1" dirty="0">
              <a:latin typeface="Century Gothic" pitchFamily="34" charset="0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3779912" y="2963787"/>
            <a:ext cx="504056" cy="51891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48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295379" y="508834"/>
            <a:ext cx="3812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3. </a:t>
            </a:r>
            <a:r>
              <a:rPr lang="en-US" altLang="ko-KR" sz="2800" b="1" dirty="0">
                <a:latin typeface="+mn-ea"/>
                <a:cs typeface="Arial Unicode MS" pitchFamily="50" charset="-127"/>
              </a:rPr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755576" y="1358900"/>
                <a:ext cx="7776864" cy="538246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dirty="0">
                    <a:latin typeface="Century Gothic" pitchFamily="34" charset="0"/>
                  </a:rPr>
                  <a:t>Logistic </a:t>
                </a:r>
                <a:r>
                  <a:rPr lang="en-US" altLang="ko-KR" dirty="0" smtClean="0">
                    <a:latin typeface="Century Gothic" pitchFamily="34" charset="0"/>
                  </a:rPr>
                  <a:t>regression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ko-KR" dirty="0">
                  <a:latin typeface="Century Gothic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2400" dirty="0">
                    <a:latin typeface="Century Gothic" pitchFamily="34" charset="0"/>
                  </a:rPr>
                  <a:t>Statistical techniques used to predict the likelihood of an event using linear combination of independent variables(EEG raw data</a:t>
                </a:r>
                <a:r>
                  <a:rPr lang="en-US" altLang="ko-KR" sz="2400" dirty="0" smtClean="0">
                    <a:latin typeface="Century Gothic" pitchFamily="34" charset="0"/>
                  </a:rPr>
                  <a:t>).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 sz="2400" dirty="0">
                  <a:latin typeface="Century Gothic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2400" dirty="0">
                    <a:latin typeface="Century Gothic" pitchFamily="34" charset="0"/>
                  </a:rPr>
                  <a:t>By finding the relationship between the independent variable (</a:t>
                </a:r>
                <a:r>
                  <a:rPr lang="ko-KR" altLang="en-US" sz="2400" dirty="0">
                    <a:latin typeface="Century Gothic" pitchFamily="34" charset="0"/>
                  </a:rPr>
                  <a:t>𝑋</a:t>
                </a:r>
                <a:r>
                  <a:rPr lang="en-US" altLang="ko-KR" sz="2400" dirty="0">
                    <a:latin typeface="Century Gothic" pitchFamily="34" charset="0"/>
                  </a:rPr>
                  <a:t>) and the dependent variable (</a:t>
                </a:r>
                <a:r>
                  <a:rPr lang="ko-KR" altLang="en-US" sz="2400" dirty="0">
                    <a:latin typeface="Century Gothic" pitchFamily="34" charset="0"/>
                  </a:rPr>
                  <a:t>𝑌</a:t>
                </a:r>
                <a:r>
                  <a:rPr lang="en-US" altLang="ko-KR" sz="2400" dirty="0">
                    <a:latin typeface="Century Gothic" pitchFamily="34" charset="0"/>
                  </a:rPr>
                  <a:t>), we can predict the dependent variable (</a:t>
                </a:r>
                <a:r>
                  <a:rPr lang="ko-KR" altLang="en-US" sz="2400" dirty="0">
                    <a:latin typeface="Century Gothic" pitchFamily="34" charset="0"/>
                  </a:rPr>
                  <a:t>𝑌</a:t>
                </a:r>
                <a:r>
                  <a:rPr lang="en-US" altLang="ko-KR" sz="2400" dirty="0">
                    <a:latin typeface="Century Gothic" pitchFamily="34" charset="0"/>
                  </a:rPr>
                  <a:t>) when given a new set of independent variables(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400" dirty="0">
                    <a:latin typeface="Century Gothic" pitchFamily="34" charset="0"/>
                  </a:rPr>
                  <a:t>).</a:t>
                </a:r>
                <a:endParaRPr lang="en-US" altLang="ko-KR" sz="2400" dirty="0" smtClean="0">
                  <a:latin typeface="Century Gothic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sz="2400" dirty="0">
                  <a:latin typeface="Century Gothic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2400" dirty="0">
                    <a:latin typeface="Century Gothic" pitchFamily="34" charset="0"/>
                  </a:rPr>
                  <a:t>Since the dependent variable is categorical data and when the input data is given, the result of the data is classified into a specific classification.</a:t>
                </a:r>
                <a:endParaRPr lang="ko-KR" altLang="en-US" dirty="0">
                  <a:latin typeface="Century Gothic" pitchFamily="34" charset="0"/>
                </a:endParaRPr>
              </a:p>
            </p:txBody>
          </p:sp>
        </mc:Choice>
        <mc:Fallback>
          <p:sp>
            <p:nvSpPr>
              <p:cNvPr id="31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76" y="1358900"/>
                <a:ext cx="7776864" cy="5382468"/>
              </a:xfrm>
              <a:blipFill rotWithShape="1">
                <a:blip r:embed="rId3"/>
                <a:stretch>
                  <a:fillRect l="-1489" t="-10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연결선 5"/>
          <p:cNvCxnSpPr/>
          <p:nvPr/>
        </p:nvCxnSpPr>
        <p:spPr>
          <a:xfrm flipV="1">
            <a:off x="0" y="505247"/>
            <a:ext cx="9144000" cy="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142852"/>
            <a:ext cx="1698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  <a:cs typeface="Arial Unicode MS" pitchFamily="50" charset="-127"/>
              </a:rPr>
              <a:t>II. </a:t>
            </a:r>
            <a:r>
              <a:rPr lang="en-US" altLang="ko-KR" sz="1200" dirty="0" smtClean="0">
                <a:latin typeface="+mj-ea"/>
                <a:ea typeface="+mj-ea"/>
              </a:rPr>
              <a:t>Methods &amp; Results</a:t>
            </a:r>
            <a:endParaRPr lang="ko-KR" altLang="en-US" sz="1200" dirty="0">
              <a:latin typeface="+mj-ea"/>
              <a:ea typeface="+mj-ea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17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5379" y="508834"/>
            <a:ext cx="3812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n-ea"/>
                <a:cs typeface="Arial Unicode MS" pitchFamily="50" charset="-127"/>
              </a:rPr>
              <a:t>3</a:t>
            </a:r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. </a:t>
            </a:r>
            <a:r>
              <a:rPr lang="en-US" altLang="ko-KR" sz="2800" b="1" dirty="0">
                <a:latin typeface="+mn-ea"/>
                <a:cs typeface="Arial Unicode MS" pitchFamily="50" charset="-127"/>
              </a:rPr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8876" y="1628800"/>
                <a:ext cx="7766248" cy="4680520"/>
              </a:xfrm>
            </p:spPr>
            <p:txBody>
              <a:bodyPr anchor="ctr">
                <a:normAutofit fontScale="62500" lnSpcReduction="20000"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en-US" altLang="ko-KR" dirty="0"/>
                  <a:t> Learning method: Logistic regression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finds the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 optimal β </a:t>
                </a:r>
                <a:r>
                  <a:rPr lang="en-US" altLang="ko-KR" dirty="0"/>
                  <a:t>for the independent variable x satisfying</a:t>
                </a:r>
              </a:p>
              <a:p>
                <a:pPr>
                  <a:lnSpc>
                    <a:spcPct val="17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mr>
                      <m:m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𝑒𝑙𝑠𝑒</m:t>
                          </m:r>
                        </m:e>
                      </m:mr>
                    </m:m>
                  </m:oMath>
                </a14:m>
                <a:endParaRPr lang="en-US" altLang="ko-KR" dirty="0"/>
              </a:p>
              <a:p>
                <a:pPr>
                  <a:lnSpc>
                    <a:spcPct val="170000"/>
                  </a:lnSpc>
                </a:pPr>
                <a:r>
                  <a:rPr lang="en-US" altLang="ko-KR" dirty="0"/>
                  <a:t> ε corresponds to the standard logistic distribution. </a:t>
                </a:r>
                <a:br>
                  <a:rPr lang="en-US" altLang="ko-KR" dirty="0"/>
                </a:br>
                <a:r>
                  <a:rPr lang="en-US" altLang="ko-KR" dirty="0"/>
                  <a:t>The predicted value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dirty="0"/>
                  <a:t>is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brk m:alnAt="7"/>
                      </m:rP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ko-KR" dirty="0"/>
              </a:p>
              <a:p>
                <a:pPr>
                  <a:lnSpc>
                    <a:spcPct val="170000"/>
                  </a:lnSpc>
                </a:pPr>
                <a:r>
                  <a:rPr lang="en-US" altLang="ko-KR" dirty="0"/>
                  <a:t>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All real numbers</a:t>
                </a:r>
                <a:r>
                  <a:rPr lang="en-US" altLang="ko-KR" dirty="0"/>
                  <a:t> can be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input</a:t>
                </a:r>
                <a:r>
                  <a:rPr lang="en-US" altLang="ko-KR" dirty="0"/>
                  <a:t>, and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the output</a:t>
                </a:r>
                <a:r>
                  <a:rPr lang="en-US" altLang="ko-KR" dirty="0"/>
                  <a:t> is easy to judge the result by taking a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probability value</a:t>
                </a:r>
                <a:r>
                  <a:rPr lang="en-US" altLang="ko-KR" dirty="0"/>
                  <a:t> between 0 and 1.</a:t>
                </a:r>
              </a:p>
            </p:txBody>
          </p:sp>
        </mc:Choice>
        <mc:Fallback>
          <p:sp>
            <p:nvSpPr>
              <p:cNvPr id="16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8876" y="1628800"/>
                <a:ext cx="7766248" cy="4680520"/>
              </a:xfrm>
              <a:blipFill rotWithShape="1">
                <a:blip r:embed="rId2"/>
                <a:stretch>
                  <a:fillRect l="-628" r="-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/>
          <p:nvPr/>
        </p:nvCxnSpPr>
        <p:spPr>
          <a:xfrm flipV="1">
            <a:off x="0" y="505247"/>
            <a:ext cx="9144000" cy="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142852"/>
            <a:ext cx="1698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  <a:cs typeface="Arial Unicode MS" pitchFamily="50" charset="-127"/>
              </a:rPr>
              <a:t>II. </a:t>
            </a:r>
            <a:r>
              <a:rPr lang="en-US" altLang="ko-KR" sz="1200" dirty="0" smtClean="0">
                <a:latin typeface="+mj-ea"/>
                <a:ea typeface="+mj-ea"/>
              </a:rPr>
              <a:t>Methods &amp; Results</a:t>
            </a:r>
            <a:endParaRPr lang="ko-KR" altLang="en-US" sz="1200" dirty="0">
              <a:latin typeface="+mj-ea"/>
              <a:ea typeface="+mj-ea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62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836738"/>
            <a:ext cx="8229600" cy="2511598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Century Gothic" pitchFamily="34" charset="0"/>
              </a:rPr>
              <a:t>Thank </a:t>
            </a:r>
            <a:r>
              <a:rPr lang="en-US" altLang="ko-KR" b="1" dirty="0" smtClean="0">
                <a:latin typeface="Century Gothic" pitchFamily="34" charset="0"/>
              </a:rPr>
              <a:t>you !</a:t>
            </a:r>
            <a:endParaRPr lang="ko-KR" altLang="en-US" b="1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71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2852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I. Introduction</a:t>
            </a: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575" y="508834"/>
            <a:ext cx="2306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Century Gothic" pitchFamily="34" charset="0"/>
              </a:rPr>
              <a:t>Introduction</a:t>
            </a:r>
            <a:endParaRPr lang="ko-KR" altLang="en-US" sz="2800" b="1" dirty="0">
              <a:latin typeface="Century Gothic" pitchFamily="34" charset="0"/>
              <a:cs typeface="Arial Unicode MS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1995" y="1228750"/>
            <a:ext cx="8902005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>
                <a:latin typeface="Century Gothic" pitchFamily="34" charset="0"/>
                <a:cs typeface="Arial Unicode MS" pitchFamily="50" charset="-127"/>
              </a:rPr>
              <a:t>Goal</a:t>
            </a:r>
          </a:p>
          <a:p>
            <a:pPr marL="742950" lvl="1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400" b="1" dirty="0">
                <a:latin typeface="Century Gothic" pitchFamily="34" charset="0"/>
                <a:cs typeface="Arial Unicode MS" pitchFamily="50" charset="-127"/>
              </a:rPr>
              <a:t>Classifying the 2-Class Motor Imagery (MI) through various methods</a:t>
            </a:r>
          </a:p>
          <a:p>
            <a:pPr marL="742950" lvl="1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400" b="1" dirty="0">
                <a:latin typeface="Century Gothic" pitchFamily="34" charset="0"/>
                <a:cs typeface="Arial Unicode MS" pitchFamily="50" charset="-127"/>
              </a:rPr>
              <a:t>CSP-LDA, CNN, Logistic Regression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>
                <a:latin typeface="Century Gothic" pitchFamily="34" charset="0"/>
                <a:cs typeface="Arial Unicode MS" pitchFamily="50" charset="-127"/>
              </a:rPr>
              <a:t>Background</a:t>
            </a:r>
          </a:p>
          <a:p>
            <a:pPr marL="742950" lvl="1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400" b="1" dirty="0">
                <a:latin typeface="Century Gothic" pitchFamily="34" charset="0"/>
                <a:cs typeface="Arial Unicode MS" pitchFamily="50" charset="-127"/>
              </a:rPr>
              <a:t>Motor Imagery</a:t>
            </a:r>
          </a:p>
          <a:p>
            <a:pPr marL="742950" lvl="1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400" b="1" dirty="0">
                <a:latin typeface="Century Gothic" pitchFamily="34" charset="0"/>
                <a:cs typeface="Arial Unicode MS" pitchFamily="50" charset="-127"/>
              </a:rPr>
              <a:t>Mental process by which an individual rehearses or simulates a given </a:t>
            </a:r>
            <a:r>
              <a:rPr lang="en-US" altLang="ko-KR" sz="1400" b="1" dirty="0" smtClean="0">
                <a:latin typeface="Century Gothic" pitchFamily="34" charset="0"/>
                <a:cs typeface="Arial Unicode MS" pitchFamily="50" charset="-127"/>
              </a:rPr>
              <a:t>action</a:t>
            </a:r>
            <a:endParaRPr lang="en-US" altLang="ko-KR" b="1" dirty="0">
              <a:latin typeface="Century Gothic" pitchFamily="34" charset="0"/>
              <a:cs typeface="Arial Unicode MS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38201" y="4714352"/>
            <a:ext cx="1370032" cy="1450952"/>
            <a:chOff x="551510" y="2978421"/>
            <a:chExt cx="3259939" cy="2942233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RightUp"/>
            <a:lightRig rig="threePt" dir="t"/>
          </a:scene3d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10" y="2978421"/>
              <a:ext cx="3259939" cy="294223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22792" y="3386569"/>
              <a:ext cx="825365" cy="136815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05554" y="3998323"/>
              <a:ext cx="1510262" cy="419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OR</a:t>
              </a:r>
              <a:endParaRPr lang="ko-KR" altLang="en-US" sz="10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3392996"/>
              <a:ext cx="825365" cy="1368152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544" y="4746518"/>
            <a:ext cx="1295944" cy="137322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759369" y="4722565"/>
            <a:ext cx="1533774" cy="142525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19" name="그룹 18"/>
          <p:cNvGrpSpPr/>
          <p:nvPr/>
        </p:nvGrpSpPr>
        <p:grpSpPr>
          <a:xfrm>
            <a:off x="5341150" y="4798594"/>
            <a:ext cx="838111" cy="1259046"/>
            <a:chOff x="8587411" y="-708684"/>
            <a:chExt cx="1261376" cy="212682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99539" y="871200"/>
              <a:ext cx="1249248" cy="546936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05602" y="-116227"/>
              <a:ext cx="1243182" cy="58147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87411" y="-708684"/>
              <a:ext cx="1261374" cy="558449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9021843" y="453629"/>
              <a:ext cx="741138" cy="51474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757191" y="4842714"/>
            <a:ext cx="599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62471" y="5158811"/>
            <a:ext cx="599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96327" y="5853977"/>
            <a:ext cx="723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N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88413" y="5493528"/>
            <a:ext cx="492443" cy="3047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직선 화살표 연결선 26"/>
          <p:cNvCxnSpPr>
            <a:stCxn id="13" idx="3"/>
            <a:endCxn id="15" idx="1"/>
          </p:cNvCxnSpPr>
          <p:nvPr/>
        </p:nvCxnSpPr>
        <p:spPr>
          <a:xfrm>
            <a:off x="3769488" y="5433131"/>
            <a:ext cx="989881" cy="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3"/>
            <a:endCxn id="29" idx="1"/>
          </p:cNvCxnSpPr>
          <p:nvPr/>
        </p:nvCxnSpPr>
        <p:spPr>
          <a:xfrm>
            <a:off x="6293144" y="5435193"/>
            <a:ext cx="602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6895928" y="4722565"/>
            <a:ext cx="1495597" cy="142525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Century Gothic" pitchFamily="34" charset="0"/>
              </a:rPr>
              <a:t>Signal processing</a:t>
            </a:r>
            <a:endParaRPr lang="ko-KR" altLang="en-US" sz="1400" dirty="0">
              <a:latin typeface="Century Gothic" pitchFamily="34" charset="0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0" y="505247"/>
            <a:ext cx="9144000" cy="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4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85800" y="4365104"/>
            <a:ext cx="7774632" cy="24928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142852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I. Introduction</a:t>
            </a:r>
            <a:endParaRPr lang="ko-KR" altLang="en-US" sz="1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9039" y="508834"/>
            <a:ext cx="605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Century Gothic" pitchFamily="34" charset="0"/>
                <a:cs typeface="Arial Unicode MS" pitchFamily="50" charset="-127"/>
              </a:rPr>
              <a:t>Dataset : from BCI Competition III</a:t>
            </a:r>
            <a:endParaRPr lang="ko-KR" altLang="en-US" sz="2800" b="1" dirty="0">
              <a:latin typeface="Century Gothic" pitchFamily="34" charset="0"/>
              <a:cs typeface="Arial Unicode MS" pitchFamily="50" charset="-127"/>
            </a:endParaRPr>
          </a:p>
        </p:txBody>
      </p:sp>
      <p:sp>
        <p:nvSpPr>
          <p:cNvPr id="26" name="AutoShape 6" descr="http://icons.veryicon.com/ico/Emoticon/IconTexto%20Emoticons/Surprised.ico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8" descr="http://icons.veryicon.com/ico/Emoticon/IconTexto%20Emoticons/Surprised.ico"/>
          <p:cNvSpPr>
            <a:spLocks noChangeAspect="1" noChangeArrowheads="1"/>
          </p:cNvSpPr>
          <p:nvPr/>
        </p:nvSpPr>
        <p:spPr bwMode="auto">
          <a:xfrm>
            <a:off x="2286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AutoShape 10" descr="http://icons.veryicon.com/ico/Emoticon/IconTexto%20Emoticons/Surprised.ico"/>
          <p:cNvSpPr>
            <a:spLocks noChangeAspect="1" noChangeArrowheads="1"/>
          </p:cNvSpPr>
          <p:nvPr/>
        </p:nvSpPr>
        <p:spPr bwMode="auto">
          <a:xfrm>
            <a:off x="3810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41995" y="1271950"/>
            <a:ext cx="8902005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>
                <a:latin typeface="Century Gothic" pitchFamily="34" charset="0"/>
                <a:cs typeface="Arial Unicode MS" pitchFamily="50" charset="-127"/>
              </a:rPr>
              <a:t>BCI competition III_4a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>
                <a:latin typeface="Century Gothic" pitchFamily="34" charset="0"/>
                <a:cs typeface="Arial Unicode MS" pitchFamily="50" charset="-127"/>
              </a:rPr>
              <a:t>5 subjects who performed </a:t>
            </a:r>
            <a:r>
              <a:rPr lang="en-US" altLang="ko-KR" dirty="0" smtClean="0">
                <a:latin typeface="Century Gothic" pitchFamily="34" charset="0"/>
                <a:cs typeface="Arial Unicode MS" pitchFamily="50" charset="-127"/>
              </a:rPr>
              <a:t>right-hand and </a:t>
            </a:r>
            <a:r>
              <a:rPr lang="en-US" altLang="ko-KR" dirty="0">
                <a:latin typeface="Century Gothic" pitchFamily="34" charset="0"/>
                <a:cs typeface="Arial Unicode MS" pitchFamily="50" charset="-127"/>
              </a:rPr>
              <a:t>foot imagination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>
                <a:latin typeface="Century Gothic" pitchFamily="34" charset="0"/>
                <a:cs typeface="Arial Unicode MS" pitchFamily="50" charset="-127"/>
              </a:rPr>
              <a:t>280 trials of EEG measurements from 118 electrodes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latin typeface="Century Gothic" pitchFamily="34" charset="0"/>
                <a:cs typeface="Arial Unicode MS" pitchFamily="50" charset="-127"/>
              </a:rPr>
              <a:t>Selected </a:t>
            </a:r>
            <a:r>
              <a:rPr lang="en-US" altLang="ko-KR" dirty="0">
                <a:latin typeface="Century Gothic" pitchFamily="34" charset="0"/>
                <a:cs typeface="Arial Unicode MS" pitchFamily="50" charset="-127"/>
              </a:rPr>
              <a:t>19 channels</a:t>
            </a:r>
          </a:p>
          <a:p>
            <a:pPr marL="1200150" lvl="2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atin typeface="Century Gothic" pitchFamily="34" charset="0"/>
                <a:cs typeface="Arial Unicode MS" pitchFamily="50" charset="-127"/>
              </a:rPr>
              <a:t>Motor area: 19 channels </a:t>
            </a:r>
            <a:r>
              <a:rPr lang="en-US" altLang="ko-KR" sz="1600" dirty="0" smtClean="0">
                <a:latin typeface="Century Gothic" pitchFamily="34" charset="0"/>
                <a:cs typeface="Arial Unicode MS" pitchFamily="50" charset="-127"/>
              </a:rPr>
              <a:t>(FC5, FC3, FC1 </a:t>
            </a:r>
            <a:r>
              <a:rPr lang="en-US" altLang="ko-KR" sz="1600" dirty="0" err="1" smtClean="0">
                <a:latin typeface="Century Gothic" pitchFamily="34" charset="0"/>
                <a:cs typeface="Arial Unicode MS" pitchFamily="50" charset="-127"/>
              </a:rPr>
              <a:t>Etc</a:t>
            </a:r>
            <a:r>
              <a:rPr lang="en-US" altLang="ko-KR" sz="1600" dirty="0" smtClean="0">
                <a:latin typeface="Century Gothic" pitchFamily="34" charset="0"/>
                <a:cs typeface="Arial Unicode MS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latin typeface="Century Gothic" pitchFamily="34" charset="0"/>
                <a:cs typeface="Arial Unicode MS" pitchFamily="50" charset="-127"/>
              </a:rPr>
              <a:t>Segmentation which is starting from 0.5s to 3.5s after the visual cue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 smtClean="0">
                <a:latin typeface="Century Gothic" pitchFamily="34" charset="0"/>
                <a:cs typeface="Arial Unicode MS" pitchFamily="50" charset="-127"/>
              </a:rPr>
              <a:t>10×10-fold </a:t>
            </a:r>
            <a:r>
              <a:rPr lang="en-US" altLang="ko-KR" dirty="0">
                <a:latin typeface="Century Gothic" pitchFamily="34" charset="0"/>
                <a:cs typeface="Arial Unicode MS" pitchFamily="50" charset="-127"/>
              </a:rPr>
              <a:t>cross-validation</a:t>
            </a:r>
          </a:p>
        </p:txBody>
      </p:sp>
      <p:pic>
        <p:nvPicPr>
          <p:cNvPr id="14" name="Picture 2" descr="C:\Users\kyj\Desktop\Review of the BCI competition 4\사진\Figure3_Data set1_trial struc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9450" y="4505411"/>
            <a:ext cx="3096453" cy="191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4808106" y="6479758"/>
            <a:ext cx="2788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Century Gothic" pitchFamily="34" charset="0"/>
              </a:rPr>
              <a:t>Motor Imagery recording procedure</a:t>
            </a:r>
            <a:endParaRPr lang="ko-KR" altLang="en-US" sz="1100" b="1" dirty="0">
              <a:latin typeface="Century Gothic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9632" y="6379924"/>
            <a:ext cx="25347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Century Gothic" pitchFamily="34" charset="0"/>
              </a:rPr>
              <a:t>EEG channels used in classification</a:t>
            </a:r>
            <a:endParaRPr lang="ko-KR" altLang="en-US" sz="1100" b="1" dirty="0">
              <a:latin typeface="Century Gothic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581627" y="4607090"/>
            <a:ext cx="1945657" cy="2134278"/>
            <a:chOff x="7324432" y="3849366"/>
            <a:chExt cx="3016879" cy="3251393"/>
          </a:xfrm>
        </p:grpSpPr>
        <p:pic>
          <p:nvPicPr>
            <p:cNvPr id="41" name="Picture 4" descr="https://patentimages.storage.googleapis.com/EP2561810A1/imgf0001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4432" y="3849366"/>
              <a:ext cx="3016879" cy="3251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타원 18"/>
            <p:cNvSpPr/>
            <p:nvPr/>
          </p:nvSpPr>
          <p:spPr>
            <a:xfrm>
              <a:off x="8729401" y="5256078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8457277" y="5016660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8183371" y="5007860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7909465" y="4992896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7872114" y="5256078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156688" y="5262242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8443044" y="5262242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9015756" y="5262242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9590251" y="5262242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9303895" y="5262242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9278995" y="5007860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9557292" y="4986733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9000697" y="5017546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8455494" y="5506938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8181588" y="5516623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7909465" y="5531587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9005088" y="5501659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9277212" y="5516623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9551118" y="5531587"/>
              <a:ext cx="176087" cy="155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entury Gothic" pitchFamily="34" charset="0"/>
              </a:endParaRPr>
            </a:p>
          </p:txBody>
        </p:sp>
      </p:grpSp>
      <p:cxnSp>
        <p:nvCxnSpPr>
          <p:cNvPr id="42" name="직선 연결선 41"/>
          <p:cNvCxnSpPr/>
          <p:nvPr/>
        </p:nvCxnSpPr>
        <p:spPr>
          <a:xfrm flipV="1">
            <a:off x="0" y="505247"/>
            <a:ext cx="9144000" cy="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98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2852"/>
            <a:ext cx="1698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  <a:cs typeface="Arial Unicode MS" pitchFamily="50" charset="-127"/>
              </a:rPr>
              <a:t>II. </a:t>
            </a:r>
            <a:r>
              <a:rPr lang="en-US" altLang="ko-KR" sz="1200" dirty="0" smtClean="0">
                <a:latin typeface="+mj-ea"/>
                <a:ea typeface="+mj-ea"/>
              </a:rPr>
              <a:t>Methods &amp; Results</a:t>
            </a:r>
            <a:endParaRPr lang="ko-KR" altLang="en-US" sz="1200" dirty="0">
              <a:latin typeface="+mj-ea"/>
              <a:ea typeface="+mj-ea"/>
              <a:cs typeface="Arial Unicode MS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5379" y="508834"/>
            <a:ext cx="5938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Our Approaches for Classification</a:t>
            </a:r>
            <a:endParaRPr lang="ko-KR" altLang="en-US" sz="2800" b="1" dirty="0">
              <a:latin typeface="+mn-ea"/>
              <a:cs typeface="Arial Unicode MS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1477180"/>
            <a:ext cx="69847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2400" b="1" dirty="0" smtClean="0">
                <a:latin typeface="Century Gothic" pitchFamily="34" charset="0"/>
                <a:cs typeface="Courier New" pitchFamily="49" charset="0"/>
              </a:rPr>
              <a:t>LDA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2400" b="1" dirty="0" smtClean="0">
              <a:latin typeface="Century Gothic" pitchFamily="34" charset="0"/>
              <a:cs typeface="Courier New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2400" b="1" dirty="0" smtClean="0">
                <a:latin typeface="Century Gothic" pitchFamily="34" charset="0"/>
                <a:cs typeface="Courier New" pitchFamily="49" charset="0"/>
              </a:rPr>
              <a:t>1D Conv-Net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2400" b="1" dirty="0">
              <a:latin typeface="Century Gothic" pitchFamily="34" charset="0"/>
              <a:cs typeface="Courier New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2400" b="1" dirty="0" smtClean="0">
                <a:latin typeface="Century Gothic" pitchFamily="34" charset="0"/>
                <a:cs typeface="Courier New" pitchFamily="49" charset="0"/>
              </a:rPr>
              <a:t>2D Conv-Net with Spectrogram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2400" b="1" dirty="0">
              <a:latin typeface="Century Gothic" pitchFamily="34" charset="0"/>
              <a:cs typeface="Courier New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2400" b="1" dirty="0" smtClean="0">
                <a:latin typeface="Century Gothic" pitchFamily="34" charset="0"/>
                <a:cs typeface="Courier New" pitchFamily="49" charset="0"/>
              </a:rPr>
              <a:t>Logistic Regression</a:t>
            </a:r>
            <a:endParaRPr lang="en-US" altLang="ko-KR" sz="2400" b="1" dirty="0">
              <a:latin typeface="Century Gothic" pitchFamily="34" charset="0"/>
              <a:cs typeface="Courier New" pitchFamily="49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505247"/>
            <a:ext cx="9144000" cy="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69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379" y="508834"/>
            <a:ext cx="1313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1. LDA</a:t>
            </a:r>
            <a:endParaRPr lang="ko-KR" altLang="en-US" sz="2800" b="1" dirty="0">
              <a:latin typeface="+mn-ea"/>
              <a:cs typeface="Arial Unicode MS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1993" y="1352809"/>
            <a:ext cx="890200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 smtClean="0"/>
              <a:t>Standard way to analyze EEG data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42852"/>
            <a:ext cx="1698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  <a:cs typeface="Arial Unicode MS" pitchFamily="50" charset="-127"/>
              </a:rPr>
              <a:t>II. </a:t>
            </a:r>
            <a:r>
              <a:rPr lang="en-US" altLang="ko-KR" sz="1200" dirty="0" smtClean="0">
                <a:latin typeface="+mj-ea"/>
                <a:ea typeface="+mj-ea"/>
              </a:rPr>
              <a:t>Methods &amp; Results</a:t>
            </a:r>
            <a:endParaRPr lang="ko-KR" altLang="en-US" sz="1200" dirty="0">
              <a:latin typeface="+mj-ea"/>
              <a:ea typeface="+mj-ea"/>
              <a:cs typeface="Arial Unicode MS" pitchFamily="50" charset="-127"/>
            </a:endParaRPr>
          </a:p>
        </p:txBody>
      </p:sp>
      <p:sp>
        <p:nvSpPr>
          <p:cNvPr id="3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461992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Century Gothic" pitchFamily="34" charset="0"/>
              </a:rPr>
              <a:t>Band-Pass Filter (BPF): 8~30 Hz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Century Gothic" pitchFamily="34" charset="0"/>
              </a:rPr>
              <a:t>Common Spatial Pattern (CSP)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Century Gothic" pitchFamily="34" charset="0"/>
              </a:rPr>
              <a:t>Maximizing the ratio for covariance </a:t>
            </a:r>
            <a:br>
              <a:rPr lang="en-US" altLang="ko-KR" sz="1400" dirty="0">
                <a:latin typeface="Century Gothic" pitchFamily="34" charset="0"/>
              </a:rPr>
            </a:br>
            <a:r>
              <a:rPr lang="en-US" altLang="ko-KR" sz="1400" dirty="0">
                <a:latin typeface="Century Gothic" pitchFamily="34" charset="0"/>
              </a:rPr>
              <a:t>of two tasks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Century Gothic" pitchFamily="34" charset="0"/>
              </a:rPr>
              <a:t>Linear </a:t>
            </a:r>
            <a:r>
              <a:rPr lang="en-US" altLang="ko-KR" sz="1600" b="1" dirty="0" smtClean="0">
                <a:latin typeface="Century Gothic" pitchFamily="34" charset="0"/>
              </a:rPr>
              <a:t>Discriminant </a:t>
            </a:r>
            <a:r>
              <a:rPr lang="en-US" altLang="ko-KR" sz="1600" b="1" dirty="0">
                <a:latin typeface="Century Gothic" pitchFamily="34" charset="0"/>
              </a:rPr>
              <a:t>Analysis (LDA)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Century Gothic" pitchFamily="34" charset="0"/>
              </a:rPr>
              <a:t>Maximizing the between-covariance</a:t>
            </a:r>
            <a:br>
              <a:rPr lang="en-US" altLang="ko-KR" sz="1400" dirty="0">
                <a:latin typeface="Century Gothic" pitchFamily="34" charset="0"/>
              </a:rPr>
            </a:br>
            <a:r>
              <a:rPr lang="en-US" altLang="ko-KR" sz="1400" dirty="0">
                <a:latin typeface="Century Gothic" pitchFamily="34" charset="0"/>
              </a:rPr>
              <a:t>Minimizing the </a:t>
            </a:r>
            <a:r>
              <a:rPr lang="en-US" altLang="ko-KR" sz="1400" dirty="0" smtClean="0">
                <a:latin typeface="Century Gothic" pitchFamily="34" charset="0"/>
              </a:rPr>
              <a:t>within-covariance</a:t>
            </a:r>
            <a:endParaRPr lang="ko-KR" altLang="en-US" sz="1200" dirty="0">
              <a:latin typeface="Century Gothic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724128" y="1967768"/>
                <a:ext cx="2856182" cy="801758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𝑐𝑠𝑝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1967768"/>
                <a:ext cx="2856182" cy="801758"/>
              </a:xfrm>
              <a:prstGeom prst="rect">
                <a:avLst/>
              </a:prstGeom>
              <a:blipFill rotWithShape="1">
                <a:blip r:embed="rId3"/>
                <a:stretch>
                  <a:fillRect r="-38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724128" y="3345590"/>
                <a:ext cx="2856182" cy="80349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𝐿𝐷𝐴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3345590"/>
                <a:ext cx="2856182" cy="803490"/>
              </a:xfrm>
              <a:prstGeom prst="rect">
                <a:avLst/>
              </a:prstGeom>
              <a:blipFill rotWithShape="1">
                <a:blip r:embed="rId4"/>
                <a:stretch>
                  <a:fillRect r="-52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모서리가 둥근 직사각형 39"/>
          <p:cNvSpPr/>
          <p:nvPr/>
        </p:nvSpPr>
        <p:spPr>
          <a:xfrm rot="10800000" flipV="1">
            <a:off x="1687349" y="5237960"/>
            <a:ext cx="2205285" cy="67315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Century Gothic" pitchFamily="34" charset="0"/>
              </a:rPr>
              <a:t>BPF: 8~30 Hz</a:t>
            </a:r>
            <a:endParaRPr lang="ko-KR" altLang="en-US" sz="1200" b="1" dirty="0">
              <a:latin typeface="Century Gothic" pitchFamily="34" charset="0"/>
            </a:endParaRPr>
          </a:p>
          <a:p>
            <a:pPr algn="ctr"/>
            <a:r>
              <a:rPr lang="en-US" altLang="ko-KR" sz="1200" b="1" dirty="0">
                <a:latin typeface="Century Gothic" pitchFamily="34" charset="0"/>
              </a:rPr>
              <a:t>(Preprocessing)</a:t>
            </a:r>
          </a:p>
        </p:txBody>
      </p:sp>
      <p:sp>
        <p:nvSpPr>
          <p:cNvPr id="41" name="모서리가 둥근 직사각형 40"/>
          <p:cNvSpPr/>
          <p:nvPr/>
        </p:nvSpPr>
        <p:spPr>
          <a:xfrm rot="10800000" flipV="1">
            <a:off x="6881565" y="5237493"/>
            <a:ext cx="2205285" cy="67315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Century Gothic" pitchFamily="34" charset="0"/>
              </a:rPr>
              <a:t>LDA </a:t>
            </a:r>
            <a:br>
              <a:rPr lang="en-US" altLang="ko-KR" sz="1200" b="1" dirty="0">
                <a:latin typeface="Century Gothic" pitchFamily="34" charset="0"/>
              </a:rPr>
            </a:br>
            <a:r>
              <a:rPr lang="en-US" altLang="ko-KR" sz="1200" b="1" dirty="0">
                <a:latin typeface="Century Gothic" pitchFamily="34" charset="0"/>
              </a:rPr>
              <a:t>(Classification)</a:t>
            </a:r>
            <a:endParaRPr lang="ko-KR" altLang="en-US" sz="1200" b="1" dirty="0">
              <a:latin typeface="Century Gothic" pitchFamily="34" charset="0"/>
            </a:endParaRPr>
          </a:p>
        </p:txBody>
      </p:sp>
      <p:cxnSp>
        <p:nvCxnSpPr>
          <p:cNvPr id="42" name="직선 화살표 연결선 41"/>
          <p:cNvCxnSpPr>
            <a:stCxn id="40" idx="1"/>
            <a:endCxn id="46" idx="3"/>
          </p:cNvCxnSpPr>
          <p:nvPr/>
        </p:nvCxnSpPr>
        <p:spPr>
          <a:xfrm flipV="1">
            <a:off x="3892634" y="5574068"/>
            <a:ext cx="380025" cy="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46" idx="1"/>
            <a:endCxn id="41" idx="3"/>
          </p:cNvCxnSpPr>
          <p:nvPr/>
        </p:nvCxnSpPr>
        <p:spPr>
          <a:xfrm>
            <a:off x="6477943" y="5574068"/>
            <a:ext cx="4036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 rot="10800000" flipV="1">
            <a:off x="-4552" y="5397984"/>
            <a:ext cx="1616388" cy="38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Century Gothic" pitchFamily="34" charset="0"/>
                <a:cs typeface="Arial" panose="020B0604020202020204" pitchFamily="34" charset="0"/>
              </a:rPr>
              <a:t>EEG </a:t>
            </a:r>
            <a:br>
              <a:rPr lang="en-US" altLang="ko-KR" sz="1200" b="1" dirty="0">
                <a:latin typeface="Century Gothic" pitchFamily="34" charset="0"/>
                <a:cs typeface="Arial" panose="020B0604020202020204" pitchFamily="34" charset="0"/>
              </a:rPr>
            </a:br>
            <a:r>
              <a:rPr lang="en-US" altLang="ko-KR" sz="1200" b="1" dirty="0">
                <a:latin typeface="Century Gothic" pitchFamily="34" charset="0"/>
                <a:cs typeface="Arial" panose="020B0604020202020204" pitchFamily="34" charset="0"/>
              </a:rPr>
              <a:t>Raw Signals</a:t>
            </a:r>
            <a:endParaRPr lang="ko-KR" altLang="en-US" sz="1200" b="1" dirty="0">
              <a:latin typeface="Century Gothic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직선 화살표 연결선 44"/>
          <p:cNvCxnSpPr>
            <a:endCxn id="40" idx="3"/>
          </p:cNvCxnSpPr>
          <p:nvPr/>
        </p:nvCxnSpPr>
        <p:spPr>
          <a:xfrm>
            <a:off x="1338884" y="5574068"/>
            <a:ext cx="348466" cy="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 rot="10800000" flipV="1">
            <a:off x="4272658" y="5237493"/>
            <a:ext cx="2205285" cy="67315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Century Gothic" pitchFamily="34" charset="0"/>
              </a:rPr>
              <a:t>CSP -&gt; </a:t>
            </a:r>
            <a:r>
              <a:rPr lang="en-US" altLang="ko-KR" sz="1200" b="1" dirty="0" err="1">
                <a:latin typeface="Century Gothic" pitchFamily="34" charset="0"/>
              </a:rPr>
              <a:t>logvar</a:t>
            </a:r>
            <a:endParaRPr lang="en-US" altLang="ko-KR" sz="1200" b="1" dirty="0">
              <a:latin typeface="Century Gothic" pitchFamily="34" charset="0"/>
            </a:endParaRPr>
          </a:p>
          <a:p>
            <a:pPr algn="ctr"/>
            <a:r>
              <a:rPr lang="en-US" altLang="ko-KR" sz="1200" b="1" dirty="0">
                <a:latin typeface="Century Gothic" pitchFamily="34" charset="0"/>
              </a:rPr>
              <a:t>(Feature Extraction)</a:t>
            </a:r>
            <a:endParaRPr lang="ko-KR" altLang="en-US" sz="1200" b="1" dirty="0">
              <a:latin typeface="Century Gothic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0" y="505247"/>
            <a:ext cx="9144000" cy="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27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5379" y="508834"/>
            <a:ext cx="290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n-ea"/>
                <a:cs typeface="Arial Unicode MS" pitchFamily="50" charset="-127"/>
              </a:rPr>
              <a:t>1. </a:t>
            </a:r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LDA (Results)</a:t>
            </a:r>
            <a:endParaRPr lang="ko-KR" altLang="en-US" sz="2800" b="1" dirty="0">
              <a:latin typeface="+mn-ea"/>
              <a:cs typeface="Arial Unicode MS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1993" y="1257559"/>
            <a:ext cx="8902007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/>
              <a:t>Avg. 88% classification performance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 smtClean="0"/>
              <a:t>Showed High Energy around 10Hz</a:t>
            </a:r>
            <a:endParaRPr lang="ko-KR" altLang="en-US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4425779" y="836712"/>
            <a:ext cx="4908590" cy="4972369"/>
            <a:chOff x="5975990" y="351678"/>
            <a:chExt cx="6385571" cy="6468541"/>
          </a:xfrm>
        </p:grpSpPr>
        <p:grpSp>
          <p:nvGrpSpPr>
            <p:cNvPr id="16" name="그룹 15"/>
            <p:cNvGrpSpPr/>
            <p:nvPr/>
          </p:nvGrpSpPr>
          <p:grpSpPr>
            <a:xfrm>
              <a:off x="7717316" y="351678"/>
              <a:ext cx="3016879" cy="3251393"/>
              <a:chOff x="7324432" y="3849366"/>
              <a:chExt cx="3016879" cy="3251393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7324432" y="3849366"/>
                <a:ext cx="3016879" cy="3251393"/>
                <a:chOff x="88645" y="1788995"/>
                <a:chExt cx="3084277" cy="3756836"/>
              </a:xfrm>
            </p:grpSpPr>
            <p:pic>
              <p:nvPicPr>
                <p:cNvPr id="41" name="Picture 4" descr="https://patentimages.storage.googleapis.com/EP2561810A1/imgf0001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645" y="1788995"/>
                  <a:ext cx="3084277" cy="37568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2" name="직사각형 41"/>
                <p:cNvSpPr/>
                <p:nvPr/>
              </p:nvSpPr>
              <p:spPr>
                <a:xfrm>
                  <a:off x="1367644" y="5301208"/>
                  <a:ext cx="432048" cy="1468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latin typeface="Century Gothic" pitchFamily="34" charset="0"/>
                  </a:endParaRPr>
                </a:p>
              </p:txBody>
            </p:sp>
          </p:grpSp>
          <p:sp>
            <p:nvSpPr>
              <p:cNvPr id="18" name="타원 17"/>
              <p:cNvSpPr/>
              <p:nvPr/>
            </p:nvSpPr>
            <p:spPr>
              <a:xfrm>
                <a:off x="8729401" y="5256078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8457277" y="5016660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8183371" y="5007860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7909465" y="4992896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7872114" y="5256078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8156688" y="5262242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8443044" y="5262242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9015756" y="5262242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9590251" y="5262242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9303895" y="5262242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9278995" y="5007860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9557292" y="4986733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9000697" y="5017546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8455494" y="5506938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8181588" y="5516623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7909465" y="5531587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9005088" y="5501659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9277212" y="5516623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9551118" y="5531587"/>
                <a:ext cx="176087" cy="15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Century Gothic" pitchFamily="34" charset="0"/>
                </a:endParaRPr>
              </a:p>
            </p:txBody>
          </p:sp>
        </p:grp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54729" y="3748984"/>
              <a:ext cx="2880000" cy="2880000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5990" y="3731878"/>
              <a:ext cx="3163384" cy="2880000"/>
            </a:xfrm>
            <a:prstGeom prst="rect">
              <a:avLst/>
            </a:prstGeom>
          </p:spPr>
        </p:pic>
        <p:cxnSp>
          <p:nvCxnSpPr>
            <p:cNvPr id="45" name="직선 연결선 44"/>
            <p:cNvCxnSpPr>
              <a:stCxn id="27" idx="5"/>
            </p:cNvCxnSpPr>
            <p:nvPr/>
          </p:nvCxnSpPr>
          <p:spPr>
            <a:xfrm>
              <a:off x="8699872" y="1897538"/>
              <a:ext cx="25787" cy="2209241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stCxn id="27" idx="2"/>
            </p:cNvCxnSpPr>
            <p:nvPr/>
          </p:nvCxnSpPr>
          <p:spPr>
            <a:xfrm flipH="1">
              <a:off x="6288505" y="1842454"/>
              <a:ext cx="2261067" cy="2264325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H="1">
              <a:off x="9569668" y="1825625"/>
              <a:ext cx="127112" cy="2281154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stCxn id="31" idx="0"/>
            </p:cNvCxnSpPr>
            <p:nvPr/>
          </p:nvCxnSpPr>
          <p:spPr>
            <a:xfrm>
              <a:off x="9784823" y="1764554"/>
              <a:ext cx="1925914" cy="2342225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6059093" y="6512442"/>
              <a:ext cx="63024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Century Gothic" pitchFamily="34" charset="0"/>
                </a:rPr>
                <a:t>Time-freq. representation for right-hand motor imagery</a:t>
              </a:r>
              <a:endParaRPr lang="ko-KR" altLang="en-US" sz="1400" dirty="0">
                <a:latin typeface="Century Gothic" pitchFamily="34" charset="0"/>
              </a:endParaRPr>
            </a:p>
          </p:txBody>
        </p:sp>
      </p:grp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864120"/>
              </p:ext>
            </p:extLst>
          </p:nvPr>
        </p:nvGraphicFramePr>
        <p:xfrm>
          <a:off x="496987" y="3081708"/>
          <a:ext cx="3476336" cy="29395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252715">
                  <a:extLst>
                    <a:ext uri="{9D8B030D-6E8A-4147-A177-3AD203B41FA5}">
                      <a16:colId xmlns="" xmlns:a16="http://schemas.microsoft.com/office/drawing/2014/main" val="1611006249"/>
                    </a:ext>
                  </a:extLst>
                </a:gridCol>
                <a:gridCol w="2223621">
                  <a:extLst>
                    <a:ext uri="{9D8B030D-6E8A-4147-A177-3AD203B41FA5}">
                      <a16:colId xmlns="" xmlns:a16="http://schemas.microsoft.com/office/drawing/2014/main" val="2981753058"/>
                    </a:ext>
                  </a:extLst>
                </a:gridCol>
              </a:tblGrid>
              <a:tr h="445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entury Gothic" pitchFamily="34" charset="0"/>
                        </a:rPr>
                        <a:t>S</a:t>
                      </a:r>
                      <a:r>
                        <a:rPr lang="en-US" altLang="ko-KR" sz="1200" dirty="0" smtClean="0">
                          <a:latin typeface="Century Gothic" pitchFamily="34" charset="0"/>
                        </a:rPr>
                        <a:t>ubject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Century Gothic" pitchFamily="34" charset="0"/>
                        </a:rPr>
                        <a:t>Right Hand </a:t>
                      </a:r>
                      <a:r>
                        <a:rPr lang="en-US" altLang="ko-KR" sz="1200" dirty="0">
                          <a:latin typeface="Century Gothic" pitchFamily="34" charset="0"/>
                        </a:rPr>
                        <a:t>vs Foot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882643772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entury Gothic" pitchFamily="34" charset="0"/>
                        </a:rPr>
                        <a:t>aa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>
                          <a:latin typeface="Century Gothic" pitchFamily="34" charset="0"/>
                        </a:rPr>
                        <a:t>0.82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29577821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entury Gothic" pitchFamily="34" charset="0"/>
                        </a:rPr>
                        <a:t>al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>
                          <a:latin typeface="Century Gothic" pitchFamily="34" charset="0"/>
                        </a:rPr>
                        <a:t>0.97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031140292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Century Gothic" pitchFamily="34" charset="0"/>
                        </a:rPr>
                        <a:t>av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>
                          <a:latin typeface="Century Gothic" pitchFamily="34" charset="0"/>
                        </a:rPr>
                        <a:t>0.72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789970283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entury Gothic" pitchFamily="34" charset="0"/>
                        </a:rPr>
                        <a:t>aw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>
                          <a:latin typeface="Century Gothic" pitchFamily="34" charset="0"/>
                        </a:rPr>
                        <a:t>0.95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175655619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Century Gothic" pitchFamily="34" charset="0"/>
                        </a:rPr>
                        <a:t>ay</a:t>
                      </a:r>
                      <a:endParaRPr lang="ko-KR" altLang="en-US" sz="1200" dirty="0"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kern="1200" dirty="0">
                          <a:latin typeface="Century Gothic" pitchFamily="34" charset="0"/>
                        </a:rPr>
                        <a:t>0.95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276961821"/>
                  </a:ext>
                </a:extLst>
              </a:tr>
              <a:tr h="41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Century Gothic" pitchFamily="34" charset="0"/>
                        </a:rPr>
                        <a:t>Avg.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Century Gothic" pitchFamily="34" charset="0"/>
                      </a:endParaRPr>
                    </a:p>
                  </a:txBody>
                  <a:tcPr marL="85566" marR="85566" marT="42783" marB="42783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Century Gothic" pitchFamily="34" charset="0"/>
                        </a:rPr>
                        <a:t>0.88 </a:t>
                      </a:r>
                      <a:endParaRPr lang="en-US" altLang="ko-KR" sz="1200" b="1" kern="1200" dirty="0">
                        <a:solidFill>
                          <a:srgbClr val="FF0000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976388432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496987" y="2687405"/>
            <a:ext cx="381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entury Gothic" pitchFamily="34" charset="0"/>
              </a:rPr>
              <a:t>The classification results of </a:t>
            </a:r>
            <a:r>
              <a:rPr lang="en-US" altLang="ko-KR" sz="1600" dirty="0" smtClean="0">
                <a:latin typeface="Century Gothic" pitchFamily="34" charset="0"/>
              </a:rPr>
              <a:t>LDA</a:t>
            </a:r>
            <a:endParaRPr lang="ko-KR" altLang="en-US" sz="1600" dirty="0">
              <a:latin typeface="Century Gothic" pitchFamily="34" charset="0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0" y="505247"/>
            <a:ext cx="9144000" cy="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0" y="142852"/>
            <a:ext cx="1698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  <a:cs typeface="Arial Unicode MS" pitchFamily="50" charset="-127"/>
              </a:rPr>
              <a:t>II. </a:t>
            </a:r>
            <a:r>
              <a:rPr lang="en-US" altLang="ko-KR" sz="1200" dirty="0" smtClean="0">
                <a:latin typeface="+mj-ea"/>
                <a:ea typeface="+mj-ea"/>
              </a:rPr>
              <a:t>Methods &amp; Results</a:t>
            </a:r>
            <a:endParaRPr lang="ko-KR" altLang="en-US" sz="1200" dirty="0">
              <a:latin typeface="+mj-ea"/>
              <a:ea typeface="+mj-ea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61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5379" y="508834"/>
            <a:ext cx="3508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n-ea"/>
                <a:cs typeface="Arial Unicode MS" pitchFamily="50" charset="-127"/>
              </a:rPr>
              <a:t>1. </a:t>
            </a:r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LDA (Reference)</a:t>
            </a:r>
            <a:endParaRPr lang="ko-KR" altLang="en-US" sz="2800" b="1" dirty="0">
              <a:latin typeface="+mn-ea"/>
              <a:cs typeface="Arial Unicode MS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1993" y="1257559"/>
            <a:ext cx="890200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/>
              <a:t>Analysis of the spatial filter &amp; pattern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72544" y="2366146"/>
            <a:ext cx="8009481" cy="3574157"/>
            <a:chOff x="893572" y="2017005"/>
            <a:chExt cx="10175640" cy="4540786"/>
          </a:xfrm>
        </p:grpSpPr>
        <p:pic>
          <p:nvPicPr>
            <p:cNvPr id="68" name="그림 67"/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572" y="2200944"/>
              <a:ext cx="2736000" cy="2160000"/>
            </a:xfrm>
            <a:prstGeom prst="rect">
              <a:avLst/>
            </a:prstGeom>
          </p:spPr>
        </p:pic>
        <p:pic>
          <p:nvPicPr>
            <p:cNvPr id="69" name="그림 68"/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1917" y="2200944"/>
              <a:ext cx="2736000" cy="2160000"/>
            </a:xfrm>
            <a:prstGeom prst="rect">
              <a:avLst/>
            </a:prstGeom>
          </p:spPr>
        </p:pic>
        <p:pic>
          <p:nvPicPr>
            <p:cNvPr id="70" name="그림 69"/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572" y="4217408"/>
              <a:ext cx="2736000" cy="2160000"/>
            </a:xfrm>
            <a:prstGeom prst="rect">
              <a:avLst/>
            </a:prstGeom>
          </p:spPr>
        </p:pic>
        <p:pic>
          <p:nvPicPr>
            <p:cNvPr id="71" name="그림 70"/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1917" y="4217408"/>
              <a:ext cx="2736000" cy="2160000"/>
            </a:xfrm>
            <a:prstGeom prst="rect">
              <a:avLst/>
            </a:prstGeom>
          </p:spPr>
        </p:pic>
        <p:pic>
          <p:nvPicPr>
            <p:cNvPr id="72" name="그림 71"/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84866" y="2200944"/>
              <a:ext cx="2736000" cy="2160000"/>
            </a:xfrm>
            <a:prstGeom prst="rect">
              <a:avLst/>
            </a:prstGeom>
          </p:spPr>
        </p:pic>
        <p:pic>
          <p:nvPicPr>
            <p:cNvPr id="73" name="그림 72"/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33212" y="2200944"/>
              <a:ext cx="2736000" cy="2160000"/>
            </a:xfrm>
            <a:prstGeom prst="rect">
              <a:avLst/>
            </a:prstGeom>
          </p:spPr>
        </p:pic>
        <p:pic>
          <p:nvPicPr>
            <p:cNvPr id="74" name="그림 73"/>
            <p:cNvPicPr preferRelativeResize="0"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84866" y="4217408"/>
              <a:ext cx="2736000" cy="2160000"/>
            </a:xfrm>
            <a:prstGeom prst="rect">
              <a:avLst/>
            </a:prstGeom>
          </p:spPr>
        </p:pic>
        <p:pic>
          <p:nvPicPr>
            <p:cNvPr id="75" name="그림 74"/>
            <p:cNvPicPr preferRelativeResize="0"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33212" y="4217408"/>
              <a:ext cx="2736000" cy="2160000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1541644" y="2017005"/>
              <a:ext cx="1242392" cy="27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Filter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683628" y="2017005"/>
              <a:ext cx="1242392" cy="27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Pattern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962708" y="2030184"/>
              <a:ext cx="1242392" cy="27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Pattern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820724" y="2017005"/>
              <a:ext cx="1242392" cy="27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Filter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 rot="16200000">
              <a:off x="446668" y="3178008"/>
              <a:ext cx="1242392" cy="27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Right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6200000">
              <a:off x="446668" y="5194472"/>
              <a:ext cx="1242392" cy="27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Foot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29776" y="6281216"/>
              <a:ext cx="1242392" cy="27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Subject: 3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044860" y="6281216"/>
              <a:ext cx="1242392" cy="27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Subject: 5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 flipV="1">
            <a:off x="0" y="505247"/>
            <a:ext cx="9144000" cy="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142852"/>
            <a:ext cx="1698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  <a:cs typeface="Arial Unicode MS" pitchFamily="50" charset="-127"/>
              </a:rPr>
              <a:t>II. </a:t>
            </a:r>
            <a:r>
              <a:rPr lang="en-US" altLang="ko-KR" sz="1200" dirty="0" smtClean="0">
                <a:latin typeface="+mj-ea"/>
                <a:ea typeface="+mj-ea"/>
              </a:rPr>
              <a:t>Methods &amp; Results</a:t>
            </a:r>
            <a:endParaRPr lang="ko-KR" altLang="en-US" sz="1200" dirty="0">
              <a:latin typeface="+mj-ea"/>
              <a:ea typeface="+mj-ea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89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5379" y="508834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2. 1D Conv Net</a:t>
            </a:r>
            <a:endParaRPr lang="ko-KR" altLang="en-US" sz="2800" b="1" dirty="0">
              <a:latin typeface="+mn-ea"/>
              <a:cs typeface="Arial Unicode MS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1993" y="1162309"/>
            <a:ext cx="890200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/>
              <a:t>Our Architecture </a:t>
            </a:r>
            <a:r>
              <a:rPr lang="en-US" altLang="ko-KR" b="1" dirty="0" smtClean="0"/>
              <a:t>Overview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-108520" y="2348880"/>
            <a:ext cx="2950021" cy="3198439"/>
            <a:chOff x="107504" y="2316882"/>
            <a:chExt cx="4645471" cy="2794801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2316882"/>
              <a:ext cx="4645471" cy="85018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2708920"/>
              <a:ext cx="4645471" cy="85018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3089920"/>
              <a:ext cx="4645471" cy="85018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3347095"/>
              <a:ext cx="4645471" cy="85018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3709045"/>
              <a:ext cx="4645471" cy="85018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4023370"/>
              <a:ext cx="4645471" cy="85018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4261495"/>
              <a:ext cx="4645471" cy="85018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sp>
        <p:nvSpPr>
          <p:cNvPr id="23" name="정육면체 22"/>
          <p:cNvSpPr/>
          <p:nvPr/>
        </p:nvSpPr>
        <p:spPr>
          <a:xfrm rot="828054">
            <a:off x="2792443" y="3735977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정육면체 27"/>
          <p:cNvSpPr/>
          <p:nvPr/>
        </p:nvSpPr>
        <p:spPr>
          <a:xfrm rot="828054">
            <a:off x="2792443" y="3544286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정육면체 28"/>
          <p:cNvSpPr/>
          <p:nvPr/>
        </p:nvSpPr>
        <p:spPr>
          <a:xfrm rot="828054">
            <a:off x="2792443" y="3352595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정육면체 29"/>
          <p:cNvSpPr/>
          <p:nvPr/>
        </p:nvSpPr>
        <p:spPr>
          <a:xfrm rot="828054">
            <a:off x="2792444" y="3160904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정육면체 30"/>
          <p:cNvSpPr/>
          <p:nvPr/>
        </p:nvSpPr>
        <p:spPr>
          <a:xfrm rot="828054">
            <a:off x="2792445" y="2969213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정육면체 31"/>
          <p:cNvSpPr/>
          <p:nvPr/>
        </p:nvSpPr>
        <p:spPr>
          <a:xfrm rot="828054">
            <a:off x="2792445" y="2777522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정육면체 32"/>
          <p:cNvSpPr/>
          <p:nvPr/>
        </p:nvSpPr>
        <p:spPr>
          <a:xfrm rot="828054">
            <a:off x="2792445" y="2585831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정육면체 33"/>
          <p:cNvSpPr/>
          <p:nvPr/>
        </p:nvSpPr>
        <p:spPr>
          <a:xfrm rot="828054">
            <a:off x="2792445" y="2394140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정육면체 34"/>
          <p:cNvSpPr/>
          <p:nvPr/>
        </p:nvSpPr>
        <p:spPr>
          <a:xfrm rot="828054">
            <a:off x="2792445" y="2202449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정육면체 35"/>
          <p:cNvSpPr/>
          <p:nvPr/>
        </p:nvSpPr>
        <p:spPr>
          <a:xfrm rot="828054">
            <a:off x="2703708" y="2902085"/>
            <a:ext cx="406507" cy="483910"/>
          </a:xfrm>
          <a:prstGeom prst="cube">
            <a:avLst>
              <a:gd name="adj" fmla="val 72743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2987824" y="2276872"/>
            <a:ext cx="821176" cy="525972"/>
          </a:xfrm>
          <a:prstGeom prst="rightArrow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정육면체 37"/>
          <p:cNvSpPr/>
          <p:nvPr/>
        </p:nvSpPr>
        <p:spPr>
          <a:xfrm rot="828054">
            <a:off x="3878292" y="3735976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정육면체 38"/>
          <p:cNvSpPr/>
          <p:nvPr/>
        </p:nvSpPr>
        <p:spPr>
          <a:xfrm rot="828054">
            <a:off x="3878292" y="3544285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정육면체 39"/>
          <p:cNvSpPr/>
          <p:nvPr/>
        </p:nvSpPr>
        <p:spPr>
          <a:xfrm rot="828054">
            <a:off x="3878292" y="3352594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정육면체 40"/>
          <p:cNvSpPr/>
          <p:nvPr/>
        </p:nvSpPr>
        <p:spPr>
          <a:xfrm rot="828054">
            <a:off x="3878293" y="3160903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정육면체 41"/>
          <p:cNvSpPr/>
          <p:nvPr/>
        </p:nvSpPr>
        <p:spPr>
          <a:xfrm rot="828054">
            <a:off x="3878294" y="2969212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정육면체 42"/>
          <p:cNvSpPr/>
          <p:nvPr/>
        </p:nvSpPr>
        <p:spPr>
          <a:xfrm rot="828054">
            <a:off x="3878294" y="2777521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정육면체 43"/>
          <p:cNvSpPr/>
          <p:nvPr/>
        </p:nvSpPr>
        <p:spPr>
          <a:xfrm rot="828054">
            <a:off x="3878294" y="2585830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/>
          <p:cNvSpPr/>
          <p:nvPr/>
        </p:nvSpPr>
        <p:spPr>
          <a:xfrm rot="828054">
            <a:off x="3878294" y="2394139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정육면체 45"/>
          <p:cNvSpPr/>
          <p:nvPr/>
        </p:nvSpPr>
        <p:spPr>
          <a:xfrm rot="828054">
            <a:off x="3878294" y="2202448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정육면체 48"/>
          <p:cNvSpPr/>
          <p:nvPr/>
        </p:nvSpPr>
        <p:spPr>
          <a:xfrm rot="828054">
            <a:off x="4164043" y="3735975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정육면체 49"/>
          <p:cNvSpPr/>
          <p:nvPr/>
        </p:nvSpPr>
        <p:spPr>
          <a:xfrm rot="828054">
            <a:off x="4164043" y="3544284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정육면체 50"/>
          <p:cNvSpPr/>
          <p:nvPr/>
        </p:nvSpPr>
        <p:spPr>
          <a:xfrm rot="828054">
            <a:off x="4164043" y="3352593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정육면체 51"/>
          <p:cNvSpPr/>
          <p:nvPr/>
        </p:nvSpPr>
        <p:spPr>
          <a:xfrm rot="828054">
            <a:off x="4164044" y="3160902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정육면체 52"/>
          <p:cNvSpPr/>
          <p:nvPr/>
        </p:nvSpPr>
        <p:spPr>
          <a:xfrm rot="828054">
            <a:off x="4164045" y="2969211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정육면체 53"/>
          <p:cNvSpPr/>
          <p:nvPr/>
        </p:nvSpPr>
        <p:spPr>
          <a:xfrm rot="828054">
            <a:off x="4164045" y="2777520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정육면체 54"/>
          <p:cNvSpPr/>
          <p:nvPr/>
        </p:nvSpPr>
        <p:spPr>
          <a:xfrm rot="828054">
            <a:off x="4164045" y="2585829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정육면체 55"/>
          <p:cNvSpPr/>
          <p:nvPr/>
        </p:nvSpPr>
        <p:spPr>
          <a:xfrm rot="828054">
            <a:off x="4164045" y="2394138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정육면체 56"/>
          <p:cNvSpPr/>
          <p:nvPr/>
        </p:nvSpPr>
        <p:spPr>
          <a:xfrm rot="828054">
            <a:off x="4164045" y="2202447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정육면체 57"/>
          <p:cNvSpPr/>
          <p:nvPr/>
        </p:nvSpPr>
        <p:spPr>
          <a:xfrm rot="828054">
            <a:off x="4440267" y="3735975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정육면체 58"/>
          <p:cNvSpPr/>
          <p:nvPr/>
        </p:nvSpPr>
        <p:spPr>
          <a:xfrm rot="828054">
            <a:off x="4440267" y="3544284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정육면체 59"/>
          <p:cNvSpPr/>
          <p:nvPr/>
        </p:nvSpPr>
        <p:spPr>
          <a:xfrm rot="828054">
            <a:off x="4440267" y="3352593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정육면체 60"/>
          <p:cNvSpPr/>
          <p:nvPr/>
        </p:nvSpPr>
        <p:spPr>
          <a:xfrm rot="828054">
            <a:off x="4440268" y="3160902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정육면체 61"/>
          <p:cNvSpPr/>
          <p:nvPr/>
        </p:nvSpPr>
        <p:spPr>
          <a:xfrm rot="828054">
            <a:off x="4440269" y="2969211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정육면체 62"/>
          <p:cNvSpPr/>
          <p:nvPr/>
        </p:nvSpPr>
        <p:spPr>
          <a:xfrm rot="828054">
            <a:off x="4440269" y="2777520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정육면체 63"/>
          <p:cNvSpPr/>
          <p:nvPr/>
        </p:nvSpPr>
        <p:spPr>
          <a:xfrm rot="828054">
            <a:off x="4440269" y="2585829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정육면체 64"/>
          <p:cNvSpPr/>
          <p:nvPr/>
        </p:nvSpPr>
        <p:spPr>
          <a:xfrm rot="828054">
            <a:off x="4440269" y="2394138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정육면체 65"/>
          <p:cNvSpPr/>
          <p:nvPr/>
        </p:nvSpPr>
        <p:spPr>
          <a:xfrm rot="828054">
            <a:off x="4440269" y="2202447"/>
            <a:ext cx="1349577" cy="1341990"/>
          </a:xfrm>
          <a:prstGeom prst="cube">
            <a:avLst>
              <a:gd name="adj" fmla="val 920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중괄호 24"/>
          <p:cNvSpPr/>
          <p:nvPr/>
        </p:nvSpPr>
        <p:spPr>
          <a:xfrm rot="16200000">
            <a:off x="3359192" y="4337965"/>
            <a:ext cx="438198" cy="181801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8" name="왼쪽 중괄호 67"/>
          <p:cNvSpPr/>
          <p:nvPr/>
        </p:nvSpPr>
        <p:spPr>
          <a:xfrm>
            <a:off x="2176892" y="3470352"/>
            <a:ext cx="438198" cy="1616260"/>
          </a:xfrm>
          <a:prstGeom prst="leftBrace">
            <a:avLst/>
          </a:prstGeom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9" name="정육면체 68"/>
          <p:cNvSpPr/>
          <p:nvPr/>
        </p:nvSpPr>
        <p:spPr>
          <a:xfrm rot="828054">
            <a:off x="3786589" y="2902085"/>
            <a:ext cx="406507" cy="483910"/>
          </a:xfrm>
          <a:prstGeom prst="cube">
            <a:avLst>
              <a:gd name="adj" fmla="val 72743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정육면체 69"/>
          <p:cNvSpPr/>
          <p:nvPr/>
        </p:nvSpPr>
        <p:spPr>
          <a:xfrm rot="828054">
            <a:off x="4079352" y="2902084"/>
            <a:ext cx="406507" cy="483910"/>
          </a:xfrm>
          <a:prstGeom prst="cube">
            <a:avLst>
              <a:gd name="adj" fmla="val 72743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정육면체 70"/>
          <p:cNvSpPr/>
          <p:nvPr/>
        </p:nvSpPr>
        <p:spPr>
          <a:xfrm rot="828054">
            <a:off x="4380475" y="2902084"/>
            <a:ext cx="406507" cy="483910"/>
          </a:xfrm>
          <a:prstGeom prst="cube">
            <a:avLst>
              <a:gd name="adj" fmla="val 72743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정육면체 73"/>
          <p:cNvSpPr/>
          <p:nvPr/>
        </p:nvSpPr>
        <p:spPr>
          <a:xfrm rot="828054">
            <a:off x="6504359" y="3796355"/>
            <a:ext cx="1412029" cy="884173"/>
          </a:xfrm>
          <a:prstGeom prst="cube">
            <a:avLst>
              <a:gd name="adj" fmla="val 9206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정육면체 74"/>
          <p:cNvSpPr/>
          <p:nvPr/>
        </p:nvSpPr>
        <p:spPr>
          <a:xfrm rot="828054">
            <a:off x="6504360" y="3604664"/>
            <a:ext cx="1412029" cy="884173"/>
          </a:xfrm>
          <a:prstGeom prst="cube">
            <a:avLst>
              <a:gd name="adj" fmla="val 9206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정육면체 75"/>
          <p:cNvSpPr/>
          <p:nvPr/>
        </p:nvSpPr>
        <p:spPr>
          <a:xfrm rot="828054">
            <a:off x="6504361" y="3412973"/>
            <a:ext cx="1412029" cy="884173"/>
          </a:xfrm>
          <a:prstGeom prst="cube">
            <a:avLst>
              <a:gd name="adj" fmla="val 9206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정육면체 76"/>
          <p:cNvSpPr/>
          <p:nvPr/>
        </p:nvSpPr>
        <p:spPr>
          <a:xfrm rot="828054">
            <a:off x="6504361" y="3221282"/>
            <a:ext cx="1412029" cy="884173"/>
          </a:xfrm>
          <a:prstGeom prst="cube">
            <a:avLst>
              <a:gd name="adj" fmla="val 9206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정육면체 77"/>
          <p:cNvSpPr/>
          <p:nvPr/>
        </p:nvSpPr>
        <p:spPr>
          <a:xfrm rot="828054">
            <a:off x="6504361" y="3029591"/>
            <a:ext cx="1412029" cy="884173"/>
          </a:xfrm>
          <a:prstGeom prst="cube">
            <a:avLst>
              <a:gd name="adj" fmla="val 9206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정육면체 78"/>
          <p:cNvSpPr/>
          <p:nvPr/>
        </p:nvSpPr>
        <p:spPr>
          <a:xfrm rot="828054">
            <a:off x="6504361" y="2837900"/>
            <a:ext cx="1412029" cy="884173"/>
          </a:xfrm>
          <a:prstGeom prst="cube">
            <a:avLst>
              <a:gd name="adj" fmla="val 9206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정육면체 79"/>
          <p:cNvSpPr/>
          <p:nvPr/>
        </p:nvSpPr>
        <p:spPr>
          <a:xfrm rot="828054">
            <a:off x="6504361" y="2646209"/>
            <a:ext cx="1412029" cy="884173"/>
          </a:xfrm>
          <a:prstGeom prst="cube">
            <a:avLst>
              <a:gd name="adj" fmla="val 9206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정육면체 81"/>
          <p:cNvSpPr/>
          <p:nvPr/>
        </p:nvSpPr>
        <p:spPr>
          <a:xfrm rot="828054">
            <a:off x="6371204" y="3173701"/>
            <a:ext cx="340124" cy="216486"/>
          </a:xfrm>
          <a:prstGeom prst="cube">
            <a:avLst>
              <a:gd name="adj" fmla="val 7274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/>
          <p:cNvCxnSpPr>
            <a:stCxn id="71" idx="0"/>
          </p:cNvCxnSpPr>
          <p:nvPr/>
        </p:nvCxnSpPr>
        <p:spPr>
          <a:xfrm>
            <a:off x="4785031" y="2944339"/>
            <a:ext cx="1764994" cy="227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71" idx="4"/>
            <a:endCxn id="82" idx="2"/>
          </p:cNvCxnSpPr>
          <p:nvPr/>
        </p:nvCxnSpPr>
        <p:spPr>
          <a:xfrm>
            <a:off x="4458676" y="3265569"/>
            <a:ext cx="1898655" cy="52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5115054" y="4459825"/>
            <a:ext cx="1053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time</a:t>
            </a:r>
            <a:endParaRPr lang="ko-KR" alt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2820361" y="5466073"/>
            <a:ext cx="163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280 trial</a:t>
            </a:r>
            <a:endParaRPr lang="ko-KR" alt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115616" y="4182179"/>
            <a:ext cx="1638316" cy="830997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19 Channel</a:t>
            </a:r>
            <a:endParaRPr lang="ko-KR" altLang="en-US" sz="24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538576" y="5650739"/>
            <a:ext cx="163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EEG Data</a:t>
            </a:r>
            <a:endParaRPr lang="ko-KR" altLang="en-US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2945412" y="5835405"/>
            <a:ext cx="163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Array Structure</a:t>
            </a:r>
            <a:endParaRPr lang="ko-KR" altLang="en-US" dirty="0"/>
          </a:p>
        </p:txBody>
      </p:sp>
      <p:cxnSp>
        <p:nvCxnSpPr>
          <p:cNvPr id="72" name="직선 연결선 71"/>
          <p:cNvCxnSpPr/>
          <p:nvPr/>
        </p:nvCxnSpPr>
        <p:spPr>
          <a:xfrm flipV="1">
            <a:off x="0" y="505247"/>
            <a:ext cx="9144000" cy="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0" y="142852"/>
            <a:ext cx="1698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  <a:cs typeface="Arial Unicode MS" pitchFamily="50" charset="-127"/>
              </a:rPr>
              <a:t>II. </a:t>
            </a:r>
            <a:r>
              <a:rPr lang="en-US" altLang="ko-KR" sz="1200" dirty="0" smtClean="0">
                <a:latin typeface="+mj-ea"/>
                <a:ea typeface="+mj-ea"/>
              </a:rPr>
              <a:t>Methods &amp; Results</a:t>
            </a:r>
            <a:endParaRPr lang="ko-KR" altLang="en-US" sz="1200" dirty="0">
              <a:latin typeface="+mj-ea"/>
              <a:ea typeface="+mj-ea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7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5379" y="508834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cs typeface="Arial Unicode MS" pitchFamily="50" charset="-127"/>
              </a:rPr>
              <a:t>2. 1D Conv Net</a:t>
            </a:r>
            <a:endParaRPr lang="ko-KR" altLang="en-US" sz="2800" b="1" dirty="0">
              <a:latin typeface="+mn-ea"/>
              <a:cs typeface="Arial Unicode MS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1993" y="1162309"/>
            <a:ext cx="89020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 smtClean="0">
                <a:latin typeface="Century Gothic" pitchFamily="34" charset="0"/>
              </a:rPr>
              <a:t>For Deeper Conv Net in </a:t>
            </a:r>
            <a:r>
              <a:rPr lang="en-US" altLang="ko-KR" b="1" i="1" u="sng" dirty="0" smtClean="0">
                <a:solidFill>
                  <a:srgbClr val="0033CC"/>
                </a:solidFill>
                <a:latin typeface="Century Gothic" pitchFamily="34" charset="0"/>
              </a:rPr>
              <a:t>Small DATA</a:t>
            </a:r>
            <a:r>
              <a:rPr lang="en-US" altLang="ko-KR" b="1" dirty="0" smtClean="0">
                <a:latin typeface="Century Gothic" pitchFamily="34" charset="0"/>
              </a:rPr>
              <a:t>, We Tried,</a:t>
            </a:r>
          </a:p>
          <a:p>
            <a:pPr marL="857250" lvl="1" indent="-4000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dirty="0" smtClean="0">
                <a:latin typeface="Century Gothic" pitchFamily="34" charset="0"/>
              </a:rPr>
              <a:t>Parameter </a:t>
            </a:r>
            <a:r>
              <a:rPr lang="en-US" altLang="ko-KR" dirty="0">
                <a:latin typeface="Century Gothic" pitchFamily="34" charset="0"/>
              </a:rPr>
              <a:t>dimension control : </a:t>
            </a:r>
            <a:r>
              <a:rPr lang="en-US" altLang="ko-KR" b="1" dirty="0">
                <a:solidFill>
                  <a:srgbClr val="FF0000"/>
                </a:solidFill>
                <a:latin typeface="Century Gothic" pitchFamily="34" charset="0"/>
              </a:rPr>
              <a:t>15k ~ 30k</a:t>
            </a:r>
          </a:p>
          <a:p>
            <a:pPr marL="857250" lvl="1" indent="-4000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  <a:latin typeface="Century Gothic" pitchFamily="34" charset="0"/>
              </a:rPr>
              <a:t>1 x 1</a:t>
            </a:r>
            <a:r>
              <a:rPr lang="en-US" altLang="ko-KR" dirty="0">
                <a:latin typeface="Century Gothic" pitchFamily="34" charset="0"/>
              </a:rPr>
              <a:t> layer to </a:t>
            </a:r>
            <a:r>
              <a:rPr lang="en-US" altLang="ko-KR" dirty="0" smtClean="0">
                <a:latin typeface="Century Gothic" pitchFamily="34" charset="0"/>
              </a:rPr>
              <a:t>reduction of features</a:t>
            </a:r>
            <a:endParaRPr lang="en-US" altLang="ko-KR" dirty="0">
              <a:latin typeface="Century Gothic" pitchFamily="34" charset="0"/>
            </a:endParaRPr>
          </a:p>
          <a:p>
            <a:pPr marL="857250" lvl="1" indent="-4000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dirty="0" smtClean="0">
                <a:latin typeface="Century Gothic" pitchFamily="34" charset="0"/>
              </a:rPr>
              <a:t>Kernel initializer </a:t>
            </a:r>
            <a:r>
              <a:rPr lang="en-US" altLang="ko-KR" dirty="0">
                <a:latin typeface="Century Gothic" pitchFamily="34" charset="0"/>
              </a:rPr>
              <a:t>: </a:t>
            </a:r>
            <a:r>
              <a:rPr lang="en-US" altLang="ko-KR" b="1" dirty="0" smtClean="0">
                <a:solidFill>
                  <a:srgbClr val="FF0000"/>
                </a:solidFill>
                <a:latin typeface="Century Gothic" pitchFamily="34" charset="0"/>
              </a:rPr>
              <a:t>He-Uniform</a:t>
            </a:r>
          </a:p>
          <a:p>
            <a:pPr marL="857250" lvl="1" indent="-4000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dirty="0" smtClean="0"/>
              <a:t>Activation : Leaky </a:t>
            </a:r>
            <a:r>
              <a:rPr lang="en-US" altLang="ko-KR" dirty="0" err="1" smtClean="0"/>
              <a:t>Relu</a:t>
            </a:r>
            <a:endParaRPr lang="ko-KR" altLang="en-US" b="1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pic>
        <p:nvPicPr>
          <p:cNvPr id="3074" name="Picture 2" descr="C:\Drive_D\META_MIND\1701_패턴인식\project_EEG\model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750604" y="1462591"/>
            <a:ext cx="1985183" cy="771577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24260" y="6386769"/>
            <a:ext cx="298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33CC"/>
                </a:solidFill>
              </a:rPr>
              <a:t>So…deep. Will this work?</a:t>
            </a:r>
            <a:endParaRPr lang="ko-KR" altLang="en-US" b="1" dirty="0">
              <a:solidFill>
                <a:srgbClr val="0033CC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0" y="505247"/>
            <a:ext cx="9144000" cy="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142852"/>
            <a:ext cx="1698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  <a:cs typeface="Arial Unicode MS" pitchFamily="50" charset="-127"/>
              </a:rPr>
              <a:t>II. </a:t>
            </a:r>
            <a:r>
              <a:rPr lang="en-US" altLang="ko-KR" sz="1200" dirty="0" smtClean="0">
                <a:latin typeface="+mj-ea"/>
                <a:ea typeface="+mj-ea"/>
              </a:rPr>
              <a:t>Methods &amp; Results</a:t>
            </a:r>
            <a:endParaRPr lang="ko-KR" altLang="en-US" sz="1200" dirty="0">
              <a:latin typeface="+mj-ea"/>
              <a:ea typeface="+mj-ea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42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9034</TotalTime>
  <Words>804</Words>
  <Application>Microsoft Office PowerPoint</Application>
  <PresentationFormat>화면 슬라이드 쇼(4:3)</PresentationFormat>
  <Paragraphs>185</Paragraphs>
  <Slides>16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Windows 사용자</dc:creator>
  <cp:lastModifiedBy>kevin</cp:lastModifiedBy>
  <cp:revision>148</cp:revision>
  <dcterms:created xsi:type="dcterms:W3CDTF">2016-12-04T19:49:20Z</dcterms:created>
  <dcterms:modified xsi:type="dcterms:W3CDTF">2017-06-13T23:33:09Z</dcterms:modified>
</cp:coreProperties>
</file>